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75" r:id="rId2"/>
    <p:sldId id="257" r:id="rId3"/>
    <p:sldId id="256"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Code Pro" panose="020B0604020202020204" charset="0"/>
      <p:regular r:id="rId25"/>
    </p:embeddedFont>
    <p:embeddedFont>
      <p:font typeface="Code Pro Bold" panose="020B0604020202020204" charset="0"/>
      <p:regular r:id="rId26"/>
    </p:embeddedFont>
    <p:embeddedFont>
      <p:font typeface="League Spartan" panose="020B0604020202020204" charset="0"/>
      <p:regular r:id="rId27"/>
    </p:embeddedFont>
    <p:embeddedFont>
      <p:font typeface="Lovelo" panose="020B0604020202020204" charset="0"/>
      <p:regular r:id="rId28"/>
    </p:embeddedFont>
    <p:embeddedFont>
      <p:font typeface="Open Sans Bold" panose="020B0806030504020204" pitchFamily="34" charset="0"/>
      <p:regular r:id="rId29"/>
      <p:bold r:id="rId30"/>
    </p:embeddedFont>
    <p:embeddedFont>
      <p:font typeface="Open Sans Bold Italics" panose="020B0604020202020204" charset="0"/>
      <p:regular r:id="rId31"/>
    </p:embeddedFont>
    <p:embeddedFont>
      <p:font typeface="Open Sans Light Bold" panose="020B0604020202020204" charset="0"/>
      <p:regular r:id="rId32"/>
    </p:embeddedFont>
    <p:embeddedFont>
      <p:font typeface="Oswald" panose="00000500000000000000" pitchFamily="2"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72CFD-EF5A-46E7-8995-BE08BCB4D300}" type="datetimeFigureOut">
              <a:rPr lang="en-US" smtClean="0"/>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37F5A-C7BF-4AB0-803E-8F7A0D472949}" type="slidenum">
              <a:rPr lang="en-US" smtClean="0"/>
              <a:t>‹#›</a:t>
            </a:fld>
            <a:endParaRPr lang="en-US"/>
          </a:p>
        </p:txBody>
      </p:sp>
    </p:spTree>
    <p:extLst>
      <p:ext uri="{BB962C8B-B14F-4D97-AF65-F5344CB8AC3E}">
        <p14:creationId xmlns:p14="http://schemas.microsoft.com/office/powerpoint/2010/main" val="303953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ida.nih.gov/publications/research-reports/marijuana/does-marijuana-use-affect-driving?msclkid=2623afb9c0c211eca7f03bdf657213e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da.gov/news-events/public-health-focus/fda-regulation-cannabis-and-cannabis-derived-products-including-cannabidiol-cbd#:~:text=To%20date%2C%20FDA%20has%20not,any%20particular%20disease%20or%20condi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ida.nih.gov/research-topics/cannabis-marijuana#topic-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aboutsam.org/sam-releases-fourth-annual-report-on-harms-of-marijuana-legaliz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rugfree.org/drug-and-alcohol-news/teen-marijuana-use-linked-to-increased-depression-and-suicidal-behavior-stud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rugfree.org/article/marijuana-what-you-need-to-kno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arnaboutsam.org/new-study-marijuana-legalization-and-normalization-is-reversing-decades-of-declines-in-youth-marijuana-us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hs.gov/surgeongeneral/reports-and-publications/addiction-and-substance-misuse/advisory-on-marijuana-use-and-developing-brain/index.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ida.nih.gov/publications/marijuana-facts-parents-need-to-know/letter-to-paren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ida.nih.gov/publications/research-reports/marijuana/how-does-marijuana-produce-its-effec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cog.org/womens-health/infographics/marijuana-and-pregnancy?msclkid=46e5f7b1c26b11ecaa2bf7a5f146a08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arnaboutsam.org/the-issues/big-tobacco-2-0-big-marijuana/?msclkid=fc100597c27011ec81e628245c872a5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ida.nih.gov/publications/drugfacts/cannabis-marijuana?msclkid=b4551783c27511ecba227f050ccbaab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sadprod.dea.gov/content/what-you-should-know-about-marijuana-concentrates-honey-butane-oi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ida.nih.gov/publications/drugfacts/synthetic-cannabinoids-k2spice?msclkid=98450363c4ca11ec945253b3a32a519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ida.nih.gov/publications/drugfacts/synthetic-cannabinoids-k2spice?msclkid=98450363c4ca11ec945253b3a32a519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da.gov/news-events/public-health-focus/fda-and-cannabis-research-and-drug-approval-proces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Does marijuana use affect driving? | National Institute on Drug Abuse (NIDA) (nih.gov)</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2</a:t>
            </a:fld>
            <a:endParaRPr lang="en-US"/>
          </a:p>
        </p:txBody>
      </p:sp>
    </p:spTree>
    <p:extLst>
      <p:ext uri="{BB962C8B-B14F-4D97-AF65-F5344CB8AC3E}">
        <p14:creationId xmlns:p14="http://schemas.microsoft.com/office/powerpoint/2010/main" val="177061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FDA Regulation of Cannabis and Cannabis-Derived Products, Including Cannabidiol (CBD) | FDA</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11</a:t>
            </a:fld>
            <a:endParaRPr lang="en-US"/>
          </a:p>
        </p:txBody>
      </p:sp>
    </p:spTree>
    <p:extLst>
      <p:ext uri="{BB962C8B-B14F-4D97-AF65-F5344CB8AC3E}">
        <p14:creationId xmlns:p14="http://schemas.microsoft.com/office/powerpoint/2010/main" val="382337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Cannabis (Marijuana) | National Institute on Drug Abuse (NIDA) (nih.gov)</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12</a:t>
            </a:fld>
            <a:endParaRPr lang="en-US"/>
          </a:p>
        </p:txBody>
      </p:sp>
    </p:spTree>
    <p:extLst>
      <p:ext uri="{BB962C8B-B14F-4D97-AF65-F5344CB8AC3E}">
        <p14:creationId xmlns:p14="http://schemas.microsoft.com/office/powerpoint/2010/main" val="3477003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SAM Releases Fourth Annual Report on Harms of Marijuana Legalization – Smart Approaches to Marijuana (learnaboutsam.org)</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13</a:t>
            </a:fld>
            <a:endParaRPr lang="en-US"/>
          </a:p>
        </p:txBody>
      </p:sp>
    </p:spTree>
    <p:extLst>
      <p:ext uri="{BB962C8B-B14F-4D97-AF65-F5344CB8AC3E}">
        <p14:creationId xmlns:p14="http://schemas.microsoft.com/office/powerpoint/2010/main" val="1609624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Teen Marijuana Use Linked to Increased Depression and Suicidal Behavior: Study - Partnership to End Addiction (drugfree.org)</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14</a:t>
            </a:fld>
            <a:endParaRPr lang="en-US"/>
          </a:p>
        </p:txBody>
      </p:sp>
    </p:spTree>
    <p:extLst>
      <p:ext uri="{BB962C8B-B14F-4D97-AF65-F5344CB8AC3E}">
        <p14:creationId xmlns:p14="http://schemas.microsoft.com/office/powerpoint/2010/main" val="258938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Marijuana: What You Need to Know to Help Protect Children, Teens and Young Adults - Partnership to End Addiction (drugfree.org)</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15</a:t>
            </a:fld>
            <a:endParaRPr lang="en-US"/>
          </a:p>
        </p:txBody>
      </p:sp>
    </p:spTree>
    <p:extLst>
      <p:ext uri="{BB962C8B-B14F-4D97-AF65-F5344CB8AC3E}">
        <p14:creationId xmlns:p14="http://schemas.microsoft.com/office/powerpoint/2010/main" val="2099150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New Study: Marijuana Legalization and Normalization is Reversing Decades of Declines in Youth Marijuana Use – Smart Approaches to Marijuana (learnaboutsam.org)</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16</a:t>
            </a:fld>
            <a:endParaRPr lang="en-US"/>
          </a:p>
        </p:txBody>
      </p:sp>
    </p:spTree>
    <p:extLst>
      <p:ext uri="{BB962C8B-B14F-4D97-AF65-F5344CB8AC3E}">
        <p14:creationId xmlns:p14="http://schemas.microsoft.com/office/powerpoint/2010/main" val="2236373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Surgeon General’s Advisory: Marijuana Use &amp; the Developing Brain | HHS.gov</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17</a:t>
            </a:fld>
            <a:endParaRPr lang="en-US"/>
          </a:p>
        </p:txBody>
      </p:sp>
    </p:spTree>
    <p:extLst>
      <p:ext uri="{BB962C8B-B14F-4D97-AF65-F5344CB8AC3E}">
        <p14:creationId xmlns:p14="http://schemas.microsoft.com/office/powerpoint/2010/main" val="25612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Marijuana: Facts Parents Need to Know: A Letter to Parents | NIDA (nih.gov)</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18</a:t>
            </a:fld>
            <a:endParaRPr lang="en-US"/>
          </a:p>
        </p:txBody>
      </p:sp>
    </p:spTree>
    <p:extLst>
      <p:ext uri="{BB962C8B-B14F-4D97-AF65-F5344CB8AC3E}">
        <p14:creationId xmlns:p14="http://schemas.microsoft.com/office/powerpoint/2010/main" val="171354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How does marijuana produce its effects? | National Institute on Drug Abuse (NIDA) (nih.gov)</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3</a:t>
            </a:fld>
            <a:endParaRPr lang="en-US"/>
          </a:p>
        </p:txBody>
      </p:sp>
    </p:spTree>
    <p:extLst>
      <p:ext uri="{BB962C8B-B14F-4D97-AF65-F5344CB8AC3E}">
        <p14:creationId xmlns:p14="http://schemas.microsoft.com/office/powerpoint/2010/main" val="162370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Marijuana and Pregnancy | ACOG</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4</a:t>
            </a:fld>
            <a:endParaRPr lang="en-US"/>
          </a:p>
        </p:txBody>
      </p:sp>
    </p:spTree>
    <p:extLst>
      <p:ext uri="{BB962C8B-B14F-4D97-AF65-F5344CB8AC3E}">
        <p14:creationId xmlns:p14="http://schemas.microsoft.com/office/powerpoint/2010/main" val="281450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Big Tobacco 2.0: Big Marijuana – Smart Approaches to Marijuana (learnaboutsam.org)</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5</a:t>
            </a:fld>
            <a:endParaRPr lang="en-US"/>
          </a:p>
        </p:txBody>
      </p:sp>
    </p:spTree>
    <p:extLst>
      <p:ext uri="{BB962C8B-B14F-4D97-AF65-F5344CB8AC3E}">
        <p14:creationId xmlns:p14="http://schemas.microsoft.com/office/powerpoint/2010/main" val="348731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Cannabis (Marijuana) </a:t>
            </a:r>
            <a:r>
              <a:rPr lang="en-US" dirty="0" err="1">
                <a:hlinkClick r:id="rId3"/>
              </a:rPr>
              <a:t>DrugFacts</a:t>
            </a:r>
            <a:r>
              <a:rPr lang="en-US" dirty="0">
                <a:hlinkClick r:id="rId3"/>
              </a:rPr>
              <a:t> | National Institute on Drug Abuse (NIDA) (nih.gov)</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6</a:t>
            </a:fld>
            <a:endParaRPr lang="en-US"/>
          </a:p>
        </p:txBody>
      </p:sp>
    </p:spTree>
    <p:extLst>
      <p:ext uri="{BB962C8B-B14F-4D97-AF65-F5344CB8AC3E}">
        <p14:creationId xmlns:p14="http://schemas.microsoft.com/office/powerpoint/2010/main" val="68212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What You Should Know About Marijuana Concentrates/ Honey Butane Oil | Get Smart About Drugs (dea.gov)</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7</a:t>
            </a:fld>
            <a:endParaRPr lang="en-US"/>
          </a:p>
        </p:txBody>
      </p:sp>
    </p:spTree>
    <p:extLst>
      <p:ext uri="{BB962C8B-B14F-4D97-AF65-F5344CB8AC3E}">
        <p14:creationId xmlns:p14="http://schemas.microsoft.com/office/powerpoint/2010/main" val="385487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Synthetic Cannabinoids (K2/Spice) </a:t>
            </a:r>
            <a:r>
              <a:rPr lang="en-US" dirty="0" err="1">
                <a:hlinkClick r:id="rId3"/>
              </a:rPr>
              <a:t>DrugFacts</a:t>
            </a:r>
            <a:r>
              <a:rPr lang="en-US" dirty="0">
                <a:hlinkClick r:id="rId3"/>
              </a:rPr>
              <a:t> | National Institute on Drug Abuse (NIDA) (nih.gov)</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8</a:t>
            </a:fld>
            <a:endParaRPr lang="en-US"/>
          </a:p>
        </p:txBody>
      </p:sp>
    </p:spTree>
    <p:extLst>
      <p:ext uri="{BB962C8B-B14F-4D97-AF65-F5344CB8AC3E}">
        <p14:creationId xmlns:p14="http://schemas.microsoft.com/office/powerpoint/2010/main" val="150892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Synthetic Cannabinoids (K2/Spice) </a:t>
            </a:r>
            <a:r>
              <a:rPr lang="en-US" dirty="0" err="1">
                <a:hlinkClick r:id="rId3"/>
              </a:rPr>
              <a:t>DrugFacts</a:t>
            </a:r>
            <a:r>
              <a:rPr lang="en-US" dirty="0">
                <a:hlinkClick r:id="rId3"/>
              </a:rPr>
              <a:t> | National Institute on Drug Abuse (NIDA) (nih.gov)</a:t>
            </a:r>
            <a:endParaRPr lang="en-US" dirty="0"/>
          </a:p>
          <a:p>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9</a:t>
            </a:fld>
            <a:endParaRPr lang="en-US"/>
          </a:p>
        </p:txBody>
      </p:sp>
    </p:spTree>
    <p:extLst>
      <p:ext uri="{BB962C8B-B14F-4D97-AF65-F5344CB8AC3E}">
        <p14:creationId xmlns:p14="http://schemas.microsoft.com/office/powerpoint/2010/main" val="345078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FDA and Cannabis: Research and Drug Approval Process | FDA</a:t>
            </a:r>
            <a:endParaRPr lang="en-US" dirty="0"/>
          </a:p>
        </p:txBody>
      </p:sp>
      <p:sp>
        <p:nvSpPr>
          <p:cNvPr id="4" name="Slide Number Placeholder 3"/>
          <p:cNvSpPr>
            <a:spLocks noGrp="1"/>
          </p:cNvSpPr>
          <p:nvPr>
            <p:ph type="sldNum" sz="quarter" idx="5"/>
          </p:nvPr>
        </p:nvSpPr>
        <p:spPr/>
        <p:txBody>
          <a:bodyPr/>
          <a:lstStyle/>
          <a:p>
            <a:fld id="{5B237F5A-C7BF-4AB0-803E-8F7A0D472949}" type="slidenum">
              <a:rPr lang="en-US" smtClean="0"/>
              <a:t>10</a:t>
            </a:fld>
            <a:endParaRPr lang="en-US"/>
          </a:p>
        </p:txBody>
      </p:sp>
    </p:spTree>
    <p:extLst>
      <p:ext uri="{BB962C8B-B14F-4D97-AF65-F5344CB8AC3E}">
        <p14:creationId xmlns:p14="http://schemas.microsoft.com/office/powerpoint/2010/main" val="262163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8EFA03-3133-4FCD-BCD1-9F9B19F7F46D}" type="datetime1">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713F38-9A99-472F-9694-AD77FE77277B}" type="datetime1">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AAEFDD-E032-45DB-BF7E-6EC938A3B4FB}" type="datetime1">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EBCC77-5F07-4C18-B1F4-83CB06E364D1}" type="datetime1">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D8FB1-182F-41FA-B8AA-ACE287A5F77E}" type="datetime1">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58B2FE-E6B4-450A-9E2D-1D89CC61581C}" type="datetime1">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B453D9-C16B-4663-96C1-889A323754A4}" type="datetime1">
              <a:rPr lang="en-US" smtClean="0"/>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44528F-1164-44D3-BD1F-83B65B5E8B61}" type="datetime1">
              <a:rPr lang="en-US" smtClean="0"/>
              <a:t>6/1/2023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535FD-2894-456D-A277-24814A977F85}" type="datetime1">
              <a:rPr lang="en-US" smtClean="0"/>
              <a:t>6/1/2023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DA9B0B-AFC3-454B-B947-13F9DC446DF9}" type="datetime1">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16BA41-A3EA-4FED-B71B-C75703A9012A}" type="datetime1">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5C0FE-AA4D-4566-9F7F-75FE78A5E9BB}" type="datetime1">
              <a:rPr lang="en-US" smtClean="0"/>
              <a:t>6/1/2023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DE71F-BB89-4D2F-9CA9-B59CC925EB31}"/>
              </a:ext>
            </a:extLst>
          </p:cNvPr>
          <p:cNvSpPr>
            <a:spLocks noGrp="1"/>
          </p:cNvSpPr>
          <p:nvPr>
            <p:ph type="title"/>
          </p:nvPr>
        </p:nvSpPr>
        <p:spPr>
          <a:xfrm>
            <a:off x="457200" y="274638"/>
            <a:ext cx="17449800" cy="9593262"/>
          </a:xfrm>
        </p:spPr>
        <p:txBody>
          <a:bodyPr>
            <a:normAutofit/>
          </a:bodyPr>
          <a:lstStyle/>
          <a:p>
            <a:r>
              <a:rPr lang="en-US" b="1" dirty="0"/>
              <a:t>Cannabis (</a:t>
            </a:r>
            <a:r>
              <a:rPr lang="en-US" sz="4800" b="1" dirty="0"/>
              <a:t>Marijuana)</a:t>
            </a:r>
            <a:br>
              <a:rPr lang="en-US" sz="4800" b="1" dirty="0"/>
            </a:br>
            <a:r>
              <a:rPr lang="en-US" sz="4800" dirty="0"/>
              <a:t>is illegal for anyone under the age of 21 in NYS.</a:t>
            </a:r>
            <a:br>
              <a:rPr lang="en-US" sz="4800" dirty="0"/>
            </a:br>
            <a:r>
              <a:rPr lang="en-US" sz="4800" b="1" dirty="0">
                <a:solidFill>
                  <a:srgbClr val="FF0000"/>
                </a:solidFill>
              </a:rPr>
              <a:t>It is also harmful.</a:t>
            </a:r>
            <a:br>
              <a:rPr lang="en-US" sz="4800" dirty="0"/>
            </a:br>
            <a:r>
              <a:rPr lang="en-US" dirty="0"/>
              <a:t>The teen brain is actively developing and continues to develop until around age 25. </a:t>
            </a:r>
            <a:br>
              <a:rPr lang="en-US" dirty="0"/>
            </a:br>
            <a:r>
              <a:rPr lang="en-US" dirty="0"/>
              <a:t>Marijuana use during adolescence and young adulthood may harm the developing brain.</a:t>
            </a:r>
            <a:r>
              <a:rPr lang="en-US" sz="4800" dirty="0"/>
              <a:t> </a:t>
            </a:r>
          </a:p>
        </p:txBody>
      </p:sp>
      <p:sp>
        <p:nvSpPr>
          <p:cNvPr id="3" name="Slide Number Placeholder 2">
            <a:extLst>
              <a:ext uri="{FF2B5EF4-FFF2-40B4-BE49-F238E27FC236}">
                <a16:creationId xmlns:a16="http://schemas.microsoft.com/office/drawing/2014/main" id="{8086EC55-BD49-4896-933E-854259E17E79}"/>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5" name="Picture 3" descr="FSBC LOGO">
            <a:extLst>
              <a:ext uri="{FF2B5EF4-FFF2-40B4-BE49-F238E27FC236}">
                <a16:creationId xmlns:a16="http://schemas.microsoft.com/office/drawing/2014/main" id="{28CF1E63-B8A5-41EB-A28C-97F15C3422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C6FA9B1-B60D-48EA-BB6F-D6DC32E3EFB2}"/>
              </a:ext>
            </a:extLst>
          </p:cNvPr>
          <p:cNvPicPr>
            <a:picLocks noChangeAspect="1"/>
          </p:cNvPicPr>
          <p:nvPr/>
        </p:nvPicPr>
        <p:blipFill>
          <a:blip r:embed="rId3"/>
          <a:stretch>
            <a:fillRect/>
          </a:stretch>
        </p:blipFill>
        <p:spPr>
          <a:xfrm>
            <a:off x="1028700" y="8640545"/>
            <a:ext cx="2141914" cy="1499340"/>
          </a:xfrm>
          <a:prstGeom prst="rect">
            <a:avLst/>
          </a:prstGeom>
        </p:spPr>
      </p:pic>
    </p:spTree>
    <p:extLst>
      <p:ext uri="{BB962C8B-B14F-4D97-AF65-F5344CB8AC3E}">
        <p14:creationId xmlns:p14="http://schemas.microsoft.com/office/powerpoint/2010/main" val="608374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C076"/>
        </a:solidFill>
        <a:effectLst/>
      </p:bgPr>
    </p:bg>
    <p:spTree>
      <p:nvGrpSpPr>
        <p:cNvPr id="1" name=""/>
        <p:cNvGrpSpPr/>
        <p:nvPr/>
      </p:nvGrpSpPr>
      <p:grpSpPr>
        <a:xfrm>
          <a:off x="0" y="0"/>
          <a:ext cx="0" cy="0"/>
          <a:chOff x="0" y="0"/>
          <a:chExt cx="0" cy="0"/>
        </a:xfrm>
      </p:grpSpPr>
      <p:grpSp>
        <p:nvGrpSpPr>
          <p:cNvPr id="2" name="Group 2"/>
          <p:cNvGrpSpPr/>
          <p:nvPr/>
        </p:nvGrpSpPr>
        <p:grpSpPr>
          <a:xfrm>
            <a:off x="38100" y="8374015"/>
            <a:ext cx="18249900" cy="1912985"/>
            <a:chOff x="0" y="0"/>
            <a:chExt cx="6657613" cy="697862"/>
          </a:xfrm>
        </p:grpSpPr>
        <p:sp>
          <p:nvSpPr>
            <p:cNvPr id="3" name="Freeform 3"/>
            <p:cNvSpPr/>
            <p:nvPr/>
          </p:nvSpPr>
          <p:spPr>
            <a:xfrm>
              <a:off x="0" y="0"/>
              <a:ext cx="6657613" cy="697862"/>
            </a:xfrm>
            <a:custGeom>
              <a:avLst/>
              <a:gdLst/>
              <a:ahLst/>
              <a:cxnLst/>
              <a:rect l="l" t="t" r="r" b="b"/>
              <a:pathLst>
                <a:path w="6657613" h="697862">
                  <a:moveTo>
                    <a:pt x="0" y="0"/>
                  </a:moveTo>
                  <a:lnTo>
                    <a:pt x="6657613" y="0"/>
                  </a:lnTo>
                  <a:lnTo>
                    <a:pt x="6657613" y="697862"/>
                  </a:lnTo>
                  <a:lnTo>
                    <a:pt x="0" y="697862"/>
                  </a:lnTo>
                  <a:close/>
                </a:path>
              </a:pathLst>
            </a:custGeom>
            <a:solidFill>
              <a:srgbClr val="FFFFFF"/>
            </a:solidFill>
          </p:spPr>
        </p:sp>
      </p:grpSp>
      <p:sp>
        <p:nvSpPr>
          <p:cNvPr id="4" name="AutoShape 4"/>
          <p:cNvSpPr/>
          <p:nvPr/>
        </p:nvSpPr>
        <p:spPr>
          <a:xfrm>
            <a:off x="0" y="10248900"/>
            <a:ext cx="18288000" cy="0"/>
          </a:xfrm>
          <a:prstGeom prst="line">
            <a:avLst/>
          </a:prstGeom>
          <a:ln w="38100" cap="rnd">
            <a:solidFill>
              <a:srgbClr val="030303"/>
            </a:solidFill>
            <a:prstDash val="solid"/>
            <a:headEnd type="none" w="sm" len="sm"/>
            <a:tailEnd type="none" w="sm" len="sm"/>
          </a:ln>
        </p:spPr>
      </p:sp>
      <p:sp>
        <p:nvSpPr>
          <p:cNvPr id="5" name="AutoShape 5"/>
          <p:cNvSpPr/>
          <p:nvPr/>
        </p:nvSpPr>
        <p:spPr>
          <a:xfrm>
            <a:off x="0" y="0"/>
            <a:ext cx="18288000" cy="0"/>
          </a:xfrm>
          <a:prstGeom prst="line">
            <a:avLst/>
          </a:prstGeom>
          <a:ln w="38100" cap="rnd">
            <a:solidFill>
              <a:srgbClr val="030303"/>
            </a:solidFill>
            <a:prstDash val="solid"/>
            <a:headEnd type="none" w="sm" len="sm"/>
            <a:tailEnd type="none" w="sm" len="sm"/>
          </a:ln>
        </p:spPr>
      </p:sp>
      <p:sp>
        <p:nvSpPr>
          <p:cNvPr id="6" name="AutoShape 6"/>
          <p:cNvSpPr/>
          <p:nvPr/>
        </p:nvSpPr>
        <p:spPr>
          <a:xfrm rot="5400000">
            <a:off x="13003591" y="5245344"/>
            <a:ext cx="10530718"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5246309" y="5124450"/>
            <a:ext cx="10530718" cy="0"/>
          </a:xfrm>
          <a:prstGeom prst="line">
            <a:avLst/>
          </a:prstGeom>
          <a:ln w="38100" cap="rnd">
            <a:solidFill>
              <a:srgbClr val="030303"/>
            </a:solidFill>
            <a:prstDash val="solid"/>
            <a:headEnd type="none" w="sm" len="sm"/>
            <a:tailEnd type="none" w="sm" len="sm"/>
          </a:ln>
        </p:spPr>
      </p:sp>
      <p:grpSp>
        <p:nvGrpSpPr>
          <p:cNvPr id="8" name="Group 8"/>
          <p:cNvGrpSpPr/>
          <p:nvPr/>
        </p:nvGrpSpPr>
        <p:grpSpPr>
          <a:xfrm>
            <a:off x="4217595" y="371561"/>
            <a:ext cx="5437091" cy="4771939"/>
            <a:chOff x="0" y="0"/>
            <a:chExt cx="1735780" cy="1523432"/>
          </a:xfrm>
        </p:grpSpPr>
        <p:sp>
          <p:nvSpPr>
            <p:cNvPr id="9" name="Freeform 9"/>
            <p:cNvSpPr/>
            <p:nvPr/>
          </p:nvSpPr>
          <p:spPr>
            <a:xfrm>
              <a:off x="0" y="0"/>
              <a:ext cx="1735780" cy="1523432"/>
            </a:xfrm>
            <a:custGeom>
              <a:avLst/>
              <a:gdLst/>
              <a:ahLst/>
              <a:cxnLst/>
              <a:rect l="l" t="t" r="r" b="b"/>
              <a:pathLst>
                <a:path w="1735780" h="1523432">
                  <a:moveTo>
                    <a:pt x="0" y="0"/>
                  </a:moveTo>
                  <a:lnTo>
                    <a:pt x="1735780" y="0"/>
                  </a:lnTo>
                  <a:lnTo>
                    <a:pt x="1735780" y="1523432"/>
                  </a:lnTo>
                  <a:lnTo>
                    <a:pt x="0" y="1523432"/>
                  </a:lnTo>
                  <a:close/>
                </a:path>
              </a:pathLst>
            </a:custGeom>
            <a:solidFill>
              <a:srgbClr val="FFFFFF">
                <a:alpha val="57647"/>
              </a:srgbClr>
            </a:solidFill>
          </p:spPr>
        </p:sp>
      </p:grpSp>
      <p:pic>
        <p:nvPicPr>
          <p:cNvPr id="10" name="Picture 10"/>
          <p:cNvPicPr>
            <a:picLocks noChangeAspect="1"/>
          </p:cNvPicPr>
          <p:nvPr/>
        </p:nvPicPr>
        <p:blipFill>
          <a:blip r:embed="rId3"/>
          <a:srcRect t="16637" b="14704"/>
          <a:stretch>
            <a:fillRect/>
          </a:stretch>
        </p:blipFill>
        <p:spPr>
          <a:xfrm>
            <a:off x="38100" y="38100"/>
            <a:ext cx="18211800" cy="8335915"/>
          </a:xfrm>
          <a:prstGeom prst="rect">
            <a:avLst/>
          </a:prstGeom>
        </p:spPr>
      </p:pic>
      <p:sp>
        <p:nvSpPr>
          <p:cNvPr id="14" name="TextBox 14"/>
          <p:cNvSpPr txBox="1"/>
          <p:nvPr/>
        </p:nvSpPr>
        <p:spPr>
          <a:xfrm>
            <a:off x="7703091" y="8935578"/>
            <a:ext cx="8771369" cy="656510"/>
          </a:xfrm>
          <a:prstGeom prst="rect">
            <a:avLst/>
          </a:prstGeom>
        </p:spPr>
        <p:txBody>
          <a:bodyPr lIns="0" tIns="0" rIns="0" bIns="0" rtlCol="0" anchor="t">
            <a:spAutoFit/>
          </a:bodyPr>
          <a:lstStyle/>
          <a:p>
            <a:pPr algn="ctr">
              <a:lnSpc>
                <a:spcPts val="5617"/>
              </a:lnSpc>
            </a:pPr>
            <a:r>
              <a:rPr lang="en-US" sz="3489" spc="422">
                <a:solidFill>
                  <a:srgbClr val="000000"/>
                </a:solidFill>
                <a:latin typeface="League Spartan"/>
              </a:rPr>
              <a:t>FOCUS ON PREVENTION</a:t>
            </a:r>
          </a:p>
        </p:txBody>
      </p:sp>
      <p:sp>
        <p:nvSpPr>
          <p:cNvPr id="15" name="TextBox 15"/>
          <p:cNvSpPr txBox="1"/>
          <p:nvPr/>
        </p:nvSpPr>
        <p:spPr>
          <a:xfrm>
            <a:off x="852552" y="971550"/>
            <a:ext cx="4339823" cy="6041923"/>
          </a:xfrm>
          <a:prstGeom prst="rect">
            <a:avLst/>
          </a:prstGeom>
        </p:spPr>
        <p:txBody>
          <a:bodyPr lIns="0" tIns="0" rIns="0" bIns="0" rtlCol="0" anchor="t">
            <a:spAutoFit/>
          </a:bodyPr>
          <a:lstStyle/>
          <a:p>
            <a:pPr algn="l">
              <a:lnSpc>
                <a:spcPts val="4030"/>
              </a:lnSpc>
            </a:pPr>
            <a:r>
              <a:rPr lang="en-US" sz="2879" spc="106">
                <a:solidFill>
                  <a:srgbClr val="000000"/>
                </a:solidFill>
                <a:latin typeface="League Spartan Bold"/>
              </a:rPr>
              <a:t>The U.S. Food and Drug Administration (FDA) warns that the use of unapproved cannabis and cannabis-derived products can have unpredictable and unintended consequences, including serious safety risks. </a:t>
            </a:r>
          </a:p>
        </p:txBody>
      </p:sp>
      <p:pic>
        <p:nvPicPr>
          <p:cNvPr id="16" name="Picture 15">
            <a:extLst>
              <a:ext uri="{FF2B5EF4-FFF2-40B4-BE49-F238E27FC236}">
                <a16:creationId xmlns:a16="http://schemas.microsoft.com/office/drawing/2014/main" id="{FF52E679-D01B-D296-6969-63EF53C4F276}"/>
              </a:ext>
            </a:extLst>
          </p:cNvPr>
          <p:cNvPicPr>
            <a:picLocks noChangeAspect="1"/>
          </p:cNvPicPr>
          <p:nvPr/>
        </p:nvPicPr>
        <p:blipFill>
          <a:blip r:embed="rId4"/>
          <a:stretch>
            <a:fillRect/>
          </a:stretch>
        </p:blipFill>
        <p:spPr>
          <a:xfrm>
            <a:off x="1143000" y="8403520"/>
            <a:ext cx="2316681" cy="1621677"/>
          </a:xfrm>
          <a:prstGeom prst="rect">
            <a:avLst/>
          </a:prstGeom>
        </p:spPr>
      </p:pic>
      <p:sp>
        <p:nvSpPr>
          <p:cNvPr id="11" name="Slide Number Placeholder 10">
            <a:extLst>
              <a:ext uri="{FF2B5EF4-FFF2-40B4-BE49-F238E27FC236}">
                <a16:creationId xmlns:a16="http://schemas.microsoft.com/office/drawing/2014/main" id="{D55779A6-1457-420F-BDDF-C4076625CD03}"/>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17" name="Picture 3" descr="FSBC LOGO">
            <a:extLst>
              <a:ext uri="{FF2B5EF4-FFF2-40B4-BE49-F238E27FC236}">
                <a16:creationId xmlns:a16="http://schemas.microsoft.com/office/drawing/2014/main" id="{D276DCB7-BB57-418F-BCA4-2A45657A3B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C076"/>
        </a:solidFill>
        <a:effectLst/>
      </p:bgPr>
    </p:bg>
    <p:spTree>
      <p:nvGrpSpPr>
        <p:cNvPr id="1" name=""/>
        <p:cNvGrpSpPr/>
        <p:nvPr/>
      </p:nvGrpSpPr>
      <p:grpSpPr>
        <a:xfrm>
          <a:off x="0" y="0"/>
          <a:ext cx="0" cy="0"/>
          <a:chOff x="0" y="0"/>
          <a:chExt cx="0" cy="0"/>
        </a:xfrm>
      </p:grpSpPr>
      <p:grpSp>
        <p:nvGrpSpPr>
          <p:cNvPr id="2" name="Group 2"/>
          <p:cNvGrpSpPr/>
          <p:nvPr/>
        </p:nvGrpSpPr>
        <p:grpSpPr>
          <a:xfrm>
            <a:off x="38100" y="8139413"/>
            <a:ext cx="18211800" cy="2109487"/>
            <a:chOff x="0" y="0"/>
            <a:chExt cx="6643714" cy="769547"/>
          </a:xfrm>
        </p:grpSpPr>
        <p:sp>
          <p:nvSpPr>
            <p:cNvPr id="3" name="Freeform 3"/>
            <p:cNvSpPr/>
            <p:nvPr/>
          </p:nvSpPr>
          <p:spPr>
            <a:xfrm>
              <a:off x="0" y="0"/>
              <a:ext cx="6643714" cy="769547"/>
            </a:xfrm>
            <a:custGeom>
              <a:avLst/>
              <a:gdLst/>
              <a:ahLst/>
              <a:cxnLst/>
              <a:rect l="l" t="t" r="r" b="b"/>
              <a:pathLst>
                <a:path w="6643714" h="769547">
                  <a:moveTo>
                    <a:pt x="0" y="0"/>
                  </a:moveTo>
                  <a:lnTo>
                    <a:pt x="6643714" y="0"/>
                  </a:lnTo>
                  <a:lnTo>
                    <a:pt x="6643714" y="769547"/>
                  </a:lnTo>
                  <a:lnTo>
                    <a:pt x="0" y="769547"/>
                  </a:lnTo>
                  <a:close/>
                </a:path>
              </a:pathLst>
            </a:custGeom>
            <a:solidFill>
              <a:srgbClr val="FFFFFF"/>
            </a:solidFill>
          </p:spPr>
        </p:sp>
      </p:grpSp>
      <p:sp>
        <p:nvSpPr>
          <p:cNvPr id="5" name="AutoShape 5"/>
          <p:cNvSpPr/>
          <p:nvPr/>
        </p:nvSpPr>
        <p:spPr>
          <a:xfrm>
            <a:off x="-257986" y="10248900"/>
            <a:ext cx="18545986" cy="0"/>
          </a:xfrm>
          <a:prstGeom prst="line">
            <a:avLst/>
          </a:prstGeom>
          <a:ln w="38100" cap="rnd">
            <a:solidFill>
              <a:srgbClr val="030303"/>
            </a:solidFill>
            <a:prstDash val="solid"/>
            <a:headEnd type="none" w="sm" len="sm"/>
            <a:tailEnd type="none" w="sm" len="sm"/>
          </a:ln>
        </p:spPr>
      </p:sp>
      <p:sp>
        <p:nvSpPr>
          <p:cNvPr id="6" name="AutoShape 6"/>
          <p:cNvSpPr/>
          <p:nvPr/>
        </p:nvSpPr>
        <p:spPr>
          <a:xfrm>
            <a:off x="0" y="0"/>
            <a:ext cx="18955584"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13003591" y="5284409"/>
            <a:ext cx="10530718" cy="0"/>
          </a:xfrm>
          <a:prstGeom prst="line">
            <a:avLst/>
          </a:prstGeom>
          <a:ln w="38100" cap="rnd">
            <a:solidFill>
              <a:srgbClr val="030303"/>
            </a:solidFill>
            <a:prstDash val="solid"/>
            <a:headEnd type="none" w="sm" len="sm"/>
            <a:tailEnd type="none" w="sm" len="sm"/>
          </a:ln>
        </p:spPr>
      </p:sp>
      <p:sp>
        <p:nvSpPr>
          <p:cNvPr id="8" name="AutoShape 8"/>
          <p:cNvSpPr/>
          <p:nvPr/>
        </p:nvSpPr>
        <p:spPr>
          <a:xfrm rot="5400000">
            <a:off x="-5246309" y="5284409"/>
            <a:ext cx="10530718" cy="0"/>
          </a:xfrm>
          <a:prstGeom prst="line">
            <a:avLst/>
          </a:prstGeom>
          <a:ln w="38100" cap="rnd">
            <a:solidFill>
              <a:srgbClr val="030303"/>
            </a:solidFill>
            <a:prstDash val="solid"/>
            <a:headEnd type="none" w="sm" len="sm"/>
            <a:tailEnd type="none" w="sm" len="sm"/>
          </a:ln>
        </p:spPr>
      </p:sp>
      <p:grpSp>
        <p:nvGrpSpPr>
          <p:cNvPr id="9" name="Group 9"/>
          <p:cNvGrpSpPr/>
          <p:nvPr/>
        </p:nvGrpSpPr>
        <p:grpSpPr>
          <a:xfrm>
            <a:off x="4217595" y="371561"/>
            <a:ext cx="5437091" cy="4771939"/>
            <a:chOff x="0" y="0"/>
            <a:chExt cx="1735780" cy="1523432"/>
          </a:xfrm>
        </p:grpSpPr>
        <p:sp>
          <p:nvSpPr>
            <p:cNvPr id="10" name="Freeform 10"/>
            <p:cNvSpPr/>
            <p:nvPr/>
          </p:nvSpPr>
          <p:spPr>
            <a:xfrm>
              <a:off x="0" y="0"/>
              <a:ext cx="1735780" cy="1523432"/>
            </a:xfrm>
            <a:custGeom>
              <a:avLst/>
              <a:gdLst/>
              <a:ahLst/>
              <a:cxnLst/>
              <a:rect l="l" t="t" r="r" b="b"/>
              <a:pathLst>
                <a:path w="1735780" h="1523432">
                  <a:moveTo>
                    <a:pt x="0" y="0"/>
                  </a:moveTo>
                  <a:lnTo>
                    <a:pt x="1735780" y="0"/>
                  </a:lnTo>
                  <a:lnTo>
                    <a:pt x="1735780" y="1523432"/>
                  </a:lnTo>
                  <a:lnTo>
                    <a:pt x="0" y="1523432"/>
                  </a:lnTo>
                  <a:close/>
                </a:path>
              </a:pathLst>
            </a:custGeom>
            <a:solidFill>
              <a:srgbClr val="FFFFFF">
                <a:alpha val="57647"/>
              </a:srgbClr>
            </a:solidFill>
          </p:spPr>
        </p:sp>
      </p:grpSp>
      <p:pic>
        <p:nvPicPr>
          <p:cNvPr id="11" name="Picture 11"/>
          <p:cNvPicPr>
            <a:picLocks noChangeAspect="1"/>
          </p:cNvPicPr>
          <p:nvPr/>
        </p:nvPicPr>
        <p:blipFill>
          <a:blip r:embed="rId3">
            <a:alphaModFix amt="80000"/>
          </a:blip>
          <a:srcRect l="208" t="16706" b="16393"/>
          <a:stretch>
            <a:fillRect/>
          </a:stretch>
        </p:blipFill>
        <p:spPr>
          <a:xfrm>
            <a:off x="38100" y="0"/>
            <a:ext cx="18211800" cy="8139413"/>
          </a:xfrm>
          <a:prstGeom prst="rect">
            <a:avLst/>
          </a:prstGeom>
        </p:spPr>
      </p:pic>
      <p:grpSp>
        <p:nvGrpSpPr>
          <p:cNvPr id="12" name="Group 12"/>
          <p:cNvGrpSpPr/>
          <p:nvPr/>
        </p:nvGrpSpPr>
        <p:grpSpPr>
          <a:xfrm>
            <a:off x="38100" y="6353806"/>
            <a:ext cx="18211800" cy="1785607"/>
            <a:chOff x="0" y="0"/>
            <a:chExt cx="6643714" cy="651394"/>
          </a:xfrm>
        </p:grpSpPr>
        <p:sp>
          <p:nvSpPr>
            <p:cNvPr id="13" name="Freeform 13"/>
            <p:cNvSpPr/>
            <p:nvPr/>
          </p:nvSpPr>
          <p:spPr>
            <a:xfrm>
              <a:off x="0" y="0"/>
              <a:ext cx="6643714" cy="651394"/>
            </a:xfrm>
            <a:custGeom>
              <a:avLst/>
              <a:gdLst/>
              <a:ahLst/>
              <a:cxnLst/>
              <a:rect l="l" t="t" r="r" b="b"/>
              <a:pathLst>
                <a:path w="6643714" h="651394">
                  <a:moveTo>
                    <a:pt x="0" y="0"/>
                  </a:moveTo>
                  <a:lnTo>
                    <a:pt x="6643714" y="0"/>
                  </a:lnTo>
                  <a:lnTo>
                    <a:pt x="6643714" y="651394"/>
                  </a:lnTo>
                  <a:lnTo>
                    <a:pt x="0" y="651394"/>
                  </a:lnTo>
                  <a:close/>
                </a:path>
              </a:pathLst>
            </a:custGeom>
            <a:solidFill>
              <a:srgbClr val="000000">
                <a:alpha val="80000"/>
              </a:srgbClr>
            </a:solidFill>
          </p:spPr>
        </p:sp>
      </p:grpSp>
      <p:sp>
        <p:nvSpPr>
          <p:cNvPr id="15" name="TextBox 15"/>
          <p:cNvSpPr txBox="1"/>
          <p:nvPr/>
        </p:nvSpPr>
        <p:spPr>
          <a:xfrm>
            <a:off x="7619341" y="8878320"/>
            <a:ext cx="8771369" cy="645661"/>
          </a:xfrm>
          <a:prstGeom prst="rect">
            <a:avLst/>
          </a:prstGeom>
        </p:spPr>
        <p:txBody>
          <a:bodyPr lIns="0" tIns="0" rIns="0" bIns="0" rtlCol="0" anchor="t">
            <a:spAutoFit/>
          </a:bodyPr>
          <a:lstStyle/>
          <a:p>
            <a:pPr algn="ctr">
              <a:lnSpc>
                <a:spcPts val="5478"/>
              </a:lnSpc>
            </a:pPr>
            <a:r>
              <a:rPr lang="en-US" sz="3489" spc="495">
                <a:solidFill>
                  <a:srgbClr val="000000"/>
                </a:solidFill>
                <a:latin typeface="League Spartan"/>
              </a:rPr>
              <a:t>FOCUS ON PREVENTION</a:t>
            </a:r>
          </a:p>
        </p:txBody>
      </p:sp>
      <p:sp>
        <p:nvSpPr>
          <p:cNvPr id="16" name="TextBox 16"/>
          <p:cNvSpPr txBox="1"/>
          <p:nvPr/>
        </p:nvSpPr>
        <p:spPr>
          <a:xfrm>
            <a:off x="2658684" y="458167"/>
            <a:ext cx="12877877" cy="1936791"/>
          </a:xfrm>
          <a:prstGeom prst="rect">
            <a:avLst/>
          </a:prstGeom>
        </p:spPr>
        <p:txBody>
          <a:bodyPr lIns="0" tIns="0" rIns="0" bIns="0" rtlCol="0" anchor="t">
            <a:spAutoFit/>
          </a:bodyPr>
          <a:lstStyle/>
          <a:p>
            <a:pPr algn="ctr">
              <a:lnSpc>
                <a:spcPts val="3886"/>
              </a:lnSpc>
            </a:pPr>
            <a:r>
              <a:rPr lang="en-US" sz="2879" spc="106">
                <a:solidFill>
                  <a:srgbClr val="FFFFFF"/>
                </a:solidFill>
                <a:latin typeface="League Spartan Bold"/>
              </a:rPr>
              <a:t>The U.S. Food and Drug Administration (FDA) </a:t>
            </a:r>
          </a:p>
          <a:p>
            <a:pPr algn="ctr">
              <a:lnSpc>
                <a:spcPts val="3886"/>
              </a:lnSpc>
            </a:pPr>
            <a:r>
              <a:rPr lang="en-US" sz="2879" spc="106">
                <a:solidFill>
                  <a:srgbClr val="FFFFFF"/>
                </a:solidFill>
                <a:latin typeface="League Spartan Bold"/>
              </a:rPr>
              <a:t>has NOT found that marijuana is safe or effective for treating any health problems.</a:t>
            </a:r>
          </a:p>
          <a:p>
            <a:pPr>
              <a:lnSpc>
                <a:spcPts val="1051"/>
              </a:lnSpc>
            </a:pPr>
            <a:endParaRPr lang="en-US" sz="2879" spc="106">
              <a:solidFill>
                <a:srgbClr val="FFFFFF"/>
              </a:solidFill>
              <a:latin typeface="League Spartan Bold"/>
            </a:endParaRPr>
          </a:p>
          <a:p>
            <a:pPr algn="r">
              <a:lnSpc>
                <a:spcPts val="2806"/>
              </a:lnSpc>
            </a:pPr>
            <a:r>
              <a:rPr lang="en-US" sz="2079" spc="76">
                <a:solidFill>
                  <a:srgbClr val="FFFFFF"/>
                </a:solidFill>
                <a:latin typeface="League Spartan Bold"/>
              </a:rPr>
              <a:t>(NIH)</a:t>
            </a:r>
          </a:p>
        </p:txBody>
      </p:sp>
      <p:sp>
        <p:nvSpPr>
          <p:cNvPr id="17" name="TextBox 17"/>
          <p:cNvSpPr txBox="1"/>
          <p:nvPr/>
        </p:nvSpPr>
        <p:spPr>
          <a:xfrm>
            <a:off x="491317" y="6785409"/>
            <a:ext cx="17047380" cy="855726"/>
          </a:xfrm>
          <a:prstGeom prst="rect">
            <a:avLst/>
          </a:prstGeom>
        </p:spPr>
        <p:txBody>
          <a:bodyPr lIns="0" tIns="0" rIns="0" bIns="0" rtlCol="0" anchor="t">
            <a:spAutoFit/>
          </a:bodyPr>
          <a:lstStyle/>
          <a:p>
            <a:pPr algn="ctr">
              <a:lnSpc>
                <a:spcPts val="3483"/>
              </a:lnSpc>
            </a:pPr>
            <a:r>
              <a:rPr lang="en-US" sz="2579">
                <a:solidFill>
                  <a:srgbClr val="FFFFFF"/>
                </a:solidFill>
                <a:latin typeface="League Spartan Bold"/>
              </a:rPr>
              <a:t>States have legalized medical marijuana because of decisions made by voters or legislators – </a:t>
            </a:r>
          </a:p>
          <a:p>
            <a:pPr algn="ctr">
              <a:lnSpc>
                <a:spcPts val="3483"/>
              </a:lnSpc>
            </a:pPr>
            <a:r>
              <a:rPr lang="en-US" sz="2579">
                <a:solidFill>
                  <a:srgbClr val="FFFFFF"/>
                </a:solidFill>
                <a:latin typeface="League Spartan Bold"/>
              </a:rPr>
              <a:t>not because of scientific evidence of its benefits and risks.</a:t>
            </a:r>
            <a:r>
              <a:rPr lang="en-US" sz="2579">
                <a:solidFill>
                  <a:srgbClr val="FFFFFF"/>
                </a:solidFill>
                <a:latin typeface="League Spartan"/>
              </a:rPr>
              <a:t> </a:t>
            </a:r>
          </a:p>
        </p:txBody>
      </p:sp>
      <p:pic>
        <p:nvPicPr>
          <p:cNvPr id="18" name="Picture 17">
            <a:extLst>
              <a:ext uri="{FF2B5EF4-FFF2-40B4-BE49-F238E27FC236}">
                <a16:creationId xmlns:a16="http://schemas.microsoft.com/office/drawing/2014/main" id="{EF42FA37-734B-573A-853B-E1FB8F5ECAE7}"/>
              </a:ext>
            </a:extLst>
          </p:cNvPr>
          <p:cNvPicPr>
            <a:picLocks noChangeAspect="1"/>
          </p:cNvPicPr>
          <p:nvPr/>
        </p:nvPicPr>
        <p:blipFill>
          <a:blip r:embed="rId4"/>
          <a:stretch>
            <a:fillRect/>
          </a:stretch>
        </p:blipFill>
        <p:spPr>
          <a:xfrm>
            <a:off x="990600" y="8390311"/>
            <a:ext cx="2316681" cy="1621677"/>
          </a:xfrm>
          <a:prstGeom prst="rect">
            <a:avLst/>
          </a:prstGeom>
        </p:spPr>
      </p:pic>
      <p:sp>
        <p:nvSpPr>
          <p:cNvPr id="4" name="Slide Number Placeholder 3">
            <a:extLst>
              <a:ext uri="{FF2B5EF4-FFF2-40B4-BE49-F238E27FC236}">
                <a16:creationId xmlns:a16="http://schemas.microsoft.com/office/drawing/2014/main" id="{987EF35F-976B-453F-8A97-F303AFE8FA7B}"/>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19" name="Picture 3" descr="FSBC LOGO">
            <a:extLst>
              <a:ext uri="{FF2B5EF4-FFF2-40B4-BE49-F238E27FC236}">
                <a16:creationId xmlns:a16="http://schemas.microsoft.com/office/drawing/2014/main" id="{436DB1F5-216F-47BF-9AA1-A2A303FAD5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0634" y="8139413"/>
            <a:ext cx="10218952" cy="2109487"/>
            <a:chOff x="0" y="0"/>
            <a:chExt cx="3727901" cy="769547"/>
          </a:xfrm>
        </p:grpSpPr>
        <p:sp>
          <p:nvSpPr>
            <p:cNvPr id="3" name="Freeform 3"/>
            <p:cNvSpPr/>
            <p:nvPr/>
          </p:nvSpPr>
          <p:spPr>
            <a:xfrm>
              <a:off x="0" y="0"/>
              <a:ext cx="3727902" cy="769547"/>
            </a:xfrm>
            <a:custGeom>
              <a:avLst/>
              <a:gdLst/>
              <a:ahLst/>
              <a:cxnLst/>
              <a:rect l="l" t="t" r="r" b="b"/>
              <a:pathLst>
                <a:path w="3727902" h="769547">
                  <a:moveTo>
                    <a:pt x="0" y="0"/>
                  </a:moveTo>
                  <a:lnTo>
                    <a:pt x="3727902" y="0"/>
                  </a:lnTo>
                  <a:lnTo>
                    <a:pt x="3727902" y="769547"/>
                  </a:lnTo>
                  <a:lnTo>
                    <a:pt x="0" y="769547"/>
                  </a:lnTo>
                  <a:close/>
                </a:path>
              </a:pathLst>
            </a:custGeom>
            <a:solidFill>
              <a:srgbClr val="FFFFFF"/>
            </a:solidFill>
          </p:spPr>
        </p:sp>
      </p:grpSp>
      <p:sp>
        <p:nvSpPr>
          <p:cNvPr id="5" name="AutoShape 5"/>
          <p:cNvSpPr/>
          <p:nvPr/>
        </p:nvSpPr>
        <p:spPr>
          <a:xfrm>
            <a:off x="0" y="10248900"/>
            <a:ext cx="18744304" cy="0"/>
          </a:xfrm>
          <a:prstGeom prst="line">
            <a:avLst/>
          </a:prstGeom>
          <a:ln w="38100" cap="rnd">
            <a:solidFill>
              <a:srgbClr val="030303"/>
            </a:solidFill>
            <a:prstDash val="solid"/>
            <a:headEnd type="none" w="sm" len="sm"/>
            <a:tailEnd type="none" w="sm" len="sm"/>
          </a:ln>
        </p:spPr>
      </p:sp>
      <p:sp>
        <p:nvSpPr>
          <p:cNvPr id="6" name="AutoShape 6"/>
          <p:cNvSpPr/>
          <p:nvPr/>
        </p:nvSpPr>
        <p:spPr>
          <a:xfrm>
            <a:off x="0" y="0"/>
            <a:ext cx="18288000"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13003591" y="5124450"/>
            <a:ext cx="10530718" cy="0"/>
          </a:xfrm>
          <a:prstGeom prst="line">
            <a:avLst/>
          </a:prstGeom>
          <a:ln w="38100" cap="rnd">
            <a:solidFill>
              <a:srgbClr val="030303"/>
            </a:solidFill>
            <a:prstDash val="solid"/>
            <a:headEnd type="none" w="sm" len="sm"/>
            <a:tailEnd type="none" w="sm" len="sm"/>
          </a:ln>
        </p:spPr>
      </p:sp>
      <p:sp>
        <p:nvSpPr>
          <p:cNvPr id="8" name="AutoShape 8"/>
          <p:cNvSpPr/>
          <p:nvPr/>
        </p:nvSpPr>
        <p:spPr>
          <a:xfrm rot="5400000">
            <a:off x="-5246309" y="5124450"/>
            <a:ext cx="10530718" cy="0"/>
          </a:xfrm>
          <a:prstGeom prst="line">
            <a:avLst/>
          </a:prstGeom>
          <a:ln w="38100" cap="rnd">
            <a:solidFill>
              <a:srgbClr val="030303"/>
            </a:solidFill>
            <a:prstDash val="solid"/>
            <a:headEnd type="none" w="sm" len="sm"/>
            <a:tailEnd type="none" w="sm" len="sm"/>
          </a:ln>
        </p:spPr>
      </p:sp>
      <p:grpSp>
        <p:nvGrpSpPr>
          <p:cNvPr id="9" name="Group 9"/>
          <p:cNvGrpSpPr/>
          <p:nvPr/>
        </p:nvGrpSpPr>
        <p:grpSpPr>
          <a:xfrm>
            <a:off x="4217595" y="371561"/>
            <a:ext cx="5437091" cy="4771939"/>
            <a:chOff x="0" y="0"/>
            <a:chExt cx="1735780" cy="1523432"/>
          </a:xfrm>
        </p:grpSpPr>
        <p:sp>
          <p:nvSpPr>
            <p:cNvPr id="10" name="Freeform 10"/>
            <p:cNvSpPr/>
            <p:nvPr/>
          </p:nvSpPr>
          <p:spPr>
            <a:xfrm>
              <a:off x="0" y="0"/>
              <a:ext cx="1735780" cy="1523432"/>
            </a:xfrm>
            <a:custGeom>
              <a:avLst/>
              <a:gdLst/>
              <a:ahLst/>
              <a:cxnLst/>
              <a:rect l="l" t="t" r="r" b="b"/>
              <a:pathLst>
                <a:path w="1735780" h="1523432">
                  <a:moveTo>
                    <a:pt x="0" y="0"/>
                  </a:moveTo>
                  <a:lnTo>
                    <a:pt x="1735780" y="0"/>
                  </a:lnTo>
                  <a:lnTo>
                    <a:pt x="1735780" y="1523432"/>
                  </a:lnTo>
                  <a:lnTo>
                    <a:pt x="0" y="1523432"/>
                  </a:lnTo>
                  <a:close/>
                </a:path>
              </a:pathLst>
            </a:custGeom>
            <a:solidFill>
              <a:srgbClr val="FFFFFF">
                <a:alpha val="57647"/>
              </a:srgbClr>
            </a:solidFill>
          </p:spPr>
        </p:sp>
      </p:grpSp>
      <p:pic>
        <p:nvPicPr>
          <p:cNvPr id="11" name="Picture 11"/>
          <p:cNvPicPr>
            <a:picLocks noChangeAspect="1"/>
          </p:cNvPicPr>
          <p:nvPr/>
        </p:nvPicPr>
        <p:blipFill>
          <a:blip r:embed="rId3"/>
          <a:srcRect t="13778" b="17172"/>
          <a:stretch>
            <a:fillRect/>
          </a:stretch>
        </p:blipFill>
        <p:spPr>
          <a:xfrm>
            <a:off x="38100" y="38100"/>
            <a:ext cx="18211800" cy="8268143"/>
          </a:xfrm>
          <a:prstGeom prst="rect">
            <a:avLst/>
          </a:prstGeom>
        </p:spPr>
      </p:pic>
      <p:sp>
        <p:nvSpPr>
          <p:cNvPr id="13" name="TextBox 13"/>
          <p:cNvSpPr txBox="1"/>
          <p:nvPr/>
        </p:nvSpPr>
        <p:spPr>
          <a:xfrm>
            <a:off x="7456485" y="8814176"/>
            <a:ext cx="8771369" cy="645661"/>
          </a:xfrm>
          <a:prstGeom prst="rect">
            <a:avLst/>
          </a:prstGeom>
        </p:spPr>
        <p:txBody>
          <a:bodyPr lIns="0" tIns="0" rIns="0" bIns="0" rtlCol="0" anchor="t">
            <a:spAutoFit/>
          </a:bodyPr>
          <a:lstStyle/>
          <a:p>
            <a:pPr algn="ctr">
              <a:lnSpc>
                <a:spcPts val="5478"/>
              </a:lnSpc>
            </a:pPr>
            <a:r>
              <a:rPr lang="en-US" sz="3489" spc="495">
                <a:solidFill>
                  <a:srgbClr val="000000"/>
                </a:solidFill>
                <a:latin typeface="League Spartan"/>
              </a:rPr>
              <a:t>FOCUS ON PREVENTION</a:t>
            </a:r>
          </a:p>
        </p:txBody>
      </p:sp>
      <p:sp>
        <p:nvSpPr>
          <p:cNvPr id="14" name="TextBox 14"/>
          <p:cNvSpPr txBox="1"/>
          <p:nvPr/>
        </p:nvSpPr>
        <p:spPr>
          <a:xfrm>
            <a:off x="685016" y="933450"/>
            <a:ext cx="4221600" cy="4967244"/>
          </a:xfrm>
          <a:prstGeom prst="rect">
            <a:avLst/>
          </a:prstGeom>
        </p:spPr>
        <p:txBody>
          <a:bodyPr lIns="0" tIns="0" rIns="0" bIns="0" rtlCol="0" anchor="t">
            <a:spAutoFit/>
          </a:bodyPr>
          <a:lstStyle/>
          <a:p>
            <a:pPr>
              <a:lnSpc>
                <a:spcPts val="4038"/>
              </a:lnSpc>
            </a:pPr>
            <a:r>
              <a:rPr lang="en-US" sz="2571">
                <a:solidFill>
                  <a:srgbClr val="FFFFFF"/>
                </a:solidFill>
                <a:latin typeface="Open Sans Bold"/>
              </a:rPr>
              <a:t>BECAUSE OF CONCERNS OVER THE POSSIBLE HARM TO THE DEVELOPING TEEN BRAIN, </a:t>
            </a:r>
          </a:p>
          <a:p>
            <a:pPr>
              <a:lnSpc>
                <a:spcPts val="4038"/>
              </a:lnSpc>
            </a:pPr>
            <a:r>
              <a:rPr lang="en-US" sz="2571">
                <a:solidFill>
                  <a:srgbClr val="FFFFFF"/>
                </a:solidFill>
                <a:latin typeface="Open Sans Bold"/>
              </a:rPr>
              <a:t>NON-MEDICAL MARIJUANA USE BY PEOPLE UNDER AGE 21 </a:t>
            </a:r>
          </a:p>
          <a:p>
            <a:pPr>
              <a:lnSpc>
                <a:spcPts val="4038"/>
              </a:lnSpc>
            </a:pPr>
            <a:r>
              <a:rPr lang="en-US" sz="2571">
                <a:solidFill>
                  <a:srgbClr val="FFFFFF"/>
                </a:solidFill>
                <a:latin typeface="Open Sans Bold"/>
              </a:rPr>
              <a:t>IS PROHIBITED IN ALL STATES.</a:t>
            </a:r>
          </a:p>
          <a:p>
            <a:pPr algn="r">
              <a:lnSpc>
                <a:spcPts val="3318"/>
              </a:lnSpc>
              <a:spcBef>
                <a:spcPct val="0"/>
              </a:spcBef>
            </a:pPr>
            <a:r>
              <a:rPr lang="en-US" sz="2370">
                <a:solidFill>
                  <a:srgbClr val="FFFFFF"/>
                </a:solidFill>
                <a:latin typeface="Open Sans Bold Italics"/>
              </a:rPr>
              <a:t>(NIDA) </a:t>
            </a:r>
          </a:p>
        </p:txBody>
      </p:sp>
      <p:pic>
        <p:nvPicPr>
          <p:cNvPr id="15" name="Picture 14">
            <a:extLst>
              <a:ext uri="{FF2B5EF4-FFF2-40B4-BE49-F238E27FC236}">
                <a16:creationId xmlns:a16="http://schemas.microsoft.com/office/drawing/2014/main" id="{0BD562B4-2658-A7DA-184E-F8187EFFC135}"/>
              </a:ext>
            </a:extLst>
          </p:cNvPr>
          <p:cNvPicPr>
            <a:picLocks noChangeAspect="1"/>
          </p:cNvPicPr>
          <p:nvPr/>
        </p:nvPicPr>
        <p:blipFill>
          <a:blip r:embed="rId4"/>
          <a:stretch>
            <a:fillRect/>
          </a:stretch>
        </p:blipFill>
        <p:spPr>
          <a:xfrm>
            <a:off x="1095809" y="8502003"/>
            <a:ext cx="2316681" cy="1621677"/>
          </a:xfrm>
          <a:prstGeom prst="rect">
            <a:avLst/>
          </a:prstGeom>
        </p:spPr>
      </p:pic>
      <p:sp>
        <p:nvSpPr>
          <p:cNvPr id="4" name="Slide Number Placeholder 3">
            <a:extLst>
              <a:ext uri="{FF2B5EF4-FFF2-40B4-BE49-F238E27FC236}">
                <a16:creationId xmlns:a16="http://schemas.microsoft.com/office/drawing/2014/main" id="{803C8BA2-29C3-4293-BA1B-81428B19F24F}"/>
              </a:ext>
            </a:extLst>
          </p:cNvPr>
          <p:cNvSpPr>
            <a:spLocks noGrp="1"/>
          </p:cNvSpPr>
          <p:nvPr>
            <p:ph type="sldNum" sz="quarter" idx="12"/>
          </p:nvPr>
        </p:nvSpPr>
        <p:spPr/>
        <p:txBody>
          <a:bodyPr/>
          <a:lstStyle/>
          <a:p>
            <a:fld id="{B6F15528-21DE-4FAA-801E-634DDDAF4B2B}" type="slidenum">
              <a:rPr lang="en-US" smtClean="0"/>
              <a:pPr/>
              <a:t>12</a:t>
            </a:fld>
            <a:endParaRPr lang="en-US"/>
          </a:p>
        </p:txBody>
      </p:sp>
      <p:pic>
        <p:nvPicPr>
          <p:cNvPr id="16" name="Picture 3" descr="FSBC LOGO">
            <a:extLst>
              <a:ext uri="{FF2B5EF4-FFF2-40B4-BE49-F238E27FC236}">
                <a16:creationId xmlns:a16="http://schemas.microsoft.com/office/drawing/2014/main" id="{7E730180-EDFF-4841-A99A-E0392E2523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DFD6"/>
        </a:solidFill>
        <a:effectLst/>
      </p:bgPr>
    </p:bg>
    <p:spTree>
      <p:nvGrpSpPr>
        <p:cNvPr id="1" name=""/>
        <p:cNvGrpSpPr/>
        <p:nvPr/>
      </p:nvGrpSpPr>
      <p:grpSpPr>
        <a:xfrm>
          <a:off x="0" y="0"/>
          <a:ext cx="0" cy="0"/>
          <a:chOff x="0" y="0"/>
          <a:chExt cx="0" cy="0"/>
        </a:xfrm>
      </p:grpSpPr>
      <p:grpSp>
        <p:nvGrpSpPr>
          <p:cNvPr id="2" name="Group 2"/>
          <p:cNvGrpSpPr/>
          <p:nvPr/>
        </p:nvGrpSpPr>
        <p:grpSpPr>
          <a:xfrm>
            <a:off x="0" y="8205304"/>
            <a:ext cx="18288000" cy="2043596"/>
            <a:chOff x="0" y="0"/>
            <a:chExt cx="6671512" cy="745509"/>
          </a:xfrm>
        </p:grpSpPr>
        <p:sp>
          <p:nvSpPr>
            <p:cNvPr id="3" name="Freeform 3"/>
            <p:cNvSpPr/>
            <p:nvPr/>
          </p:nvSpPr>
          <p:spPr>
            <a:xfrm>
              <a:off x="0" y="0"/>
              <a:ext cx="6671512" cy="745509"/>
            </a:xfrm>
            <a:custGeom>
              <a:avLst/>
              <a:gdLst/>
              <a:ahLst/>
              <a:cxnLst/>
              <a:rect l="l" t="t" r="r" b="b"/>
              <a:pathLst>
                <a:path w="6671512" h="745509">
                  <a:moveTo>
                    <a:pt x="0" y="0"/>
                  </a:moveTo>
                  <a:lnTo>
                    <a:pt x="6671512" y="0"/>
                  </a:lnTo>
                  <a:lnTo>
                    <a:pt x="6671512" y="745509"/>
                  </a:lnTo>
                  <a:lnTo>
                    <a:pt x="0" y="745509"/>
                  </a:lnTo>
                  <a:close/>
                </a:path>
              </a:pathLst>
            </a:custGeom>
            <a:solidFill>
              <a:srgbClr val="FFFFFF"/>
            </a:solidFill>
          </p:spPr>
        </p:sp>
      </p:grpSp>
      <p:sp>
        <p:nvSpPr>
          <p:cNvPr id="4" name="AutoShape 4"/>
          <p:cNvSpPr/>
          <p:nvPr/>
        </p:nvSpPr>
        <p:spPr>
          <a:xfrm>
            <a:off x="0" y="10248900"/>
            <a:ext cx="18288000" cy="0"/>
          </a:xfrm>
          <a:prstGeom prst="line">
            <a:avLst/>
          </a:prstGeom>
          <a:ln w="38100" cap="rnd">
            <a:solidFill>
              <a:srgbClr val="030303"/>
            </a:solidFill>
            <a:prstDash val="solid"/>
            <a:headEnd type="none" w="sm" len="sm"/>
            <a:tailEnd type="none" w="sm" len="sm"/>
          </a:ln>
        </p:spPr>
      </p:sp>
      <p:sp>
        <p:nvSpPr>
          <p:cNvPr id="5" name="AutoShape 5"/>
          <p:cNvSpPr/>
          <p:nvPr/>
        </p:nvSpPr>
        <p:spPr>
          <a:xfrm>
            <a:off x="-738171" y="0"/>
            <a:ext cx="19026171" cy="0"/>
          </a:xfrm>
          <a:prstGeom prst="line">
            <a:avLst/>
          </a:prstGeom>
          <a:ln w="38100" cap="rnd">
            <a:solidFill>
              <a:srgbClr val="030303"/>
            </a:solidFill>
            <a:prstDash val="solid"/>
            <a:headEnd type="none" w="sm" len="sm"/>
            <a:tailEnd type="none" w="sm" len="sm"/>
          </a:ln>
        </p:spPr>
      </p:sp>
      <p:sp>
        <p:nvSpPr>
          <p:cNvPr id="6" name="AutoShape 6"/>
          <p:cNvSpPr/>
          <p:nvPr/>
        </p:nvSpPr>
        <p:spPr>
          <a:xfrm rot="5400000">
            <a:off x="13003591" y="4964491"/>
            <a:ext cx="10530718"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5246309" y="5246309"/>
            <a:ext cx="10530718" cy="0"/>
          </a:xfrm>
          <a:prstGeom prst="line">
            <a:avLst/>
          </a:prstGeom>
          <a:ln w="38100" cap="rnd">
            <a:solidFill>
              <a:srgbClr val="030303"/>
            </a:solidFill>
            <a:prstDash val="solid"/>
            <a:headEnd type="none" w="sm" len="sm"/>
            <a:tailEnd type="none" w="sm" len="sm"/>
          </a:ln>
        </p:spPr>
      </p:sp>
      <p:pic>
        <p:nvPicPr>
          <p:cNvPr id="8" name="Picture 8"/>
          <p:cNvPicPr>
            <a:picLocks noChangeAspect="1"/>
          </p:cNvPicPr>
          <p:nvPr/>
        </p:nvPicPr>
        <p:blipFill>
          <a:blip r:embed="rId3"/>
          <a:srcRect t="588" r="742" b="588"/>
          <a:stretch>
            <a:fillRect/>
          </a:stretch>
        </p:blipFill>
        <p:spPr>
          <a:xfrm>
            <a:off x="3317451" y="1433574"/>
            <a:ext cx="11653098" cy="6061981"/>
          </a:xfrm>
          <a:prstGeom prst="rect">
            <a:avLst/>
          </a:prstGeom>
        </p:spPr>
      </p:pic>
      <p:pic>
        <p:nvPicPr>
          <p:cNvPr id="9" name="Picture 9"/>
          <p:cNvPicPr>
            <a:picLocks noChangeAspect="1"/>
          </p:cNvPicPr>
          <p:nvPr/>
        </p:nvPicPr>
        <p:blipFill>
          <a:blip r:embed="rId4"/>
          <a:srcRect/>
          <a:stretch>
            <a:fillRect/>
          </a:stretch>
        </p:blipFill>
        <p:spPr>
          <a:xfrm>
            <a:off x="13646114" y="6626205"/>
            <a:ext cx="2340536" cy="1055225"/>
          </a:xfrm>
          <a:prstGeom prst="rect">
            <a:avLst/>
          </a:prstGeom>
        </p:spPr>
      </p:pic>
      <p:sp>
        <p:nvSpPr>
          <p:cNvPr id="13" name="TextBox 13"/>
          <p:cNvSpPr txBox="1"/>
          <p:nvPr/>
        </p:nvSpPr>
        <p:spPr>
          <a:xfrm>
            <a:off x="7509329" y="8847122"/>
            <a:ext cx="8771369" cy="645661"/>
          </a:xfrm>
          <a:prstGeom prst="rect">
            <a:avLst/>
          </a:prstGeom>
        </p:spPr>
        <p:txBody>
          <a:bodyPr lIns="0" tIns="0" rIns="0" bIns="0" rtlCol="0" anchor="t">
            <a:spAutoFit/>
          </a:bodyPr>
          <a:lstStyle/>
          <a:p>
            <a:pPr algn="ctr">
              <a:lnSpc>
                <a:spcPts val="5478"/>
              </a:lnSpc>
            </a:pPr>
            <a:r>
              <a:rPr lang="en-US" sz="3489" spc="495">
                <a:solidFill>
                  <a:srgbClr val="3E4044"/>
                </a:solidFill>
                <a:latin typeface="League Spartan"/>
              </a:rPr>
              <a:t>FOCUS ON PREVENTION</a:t>
            </a:r>
          </a:p>
        </p:txBody>
      </p:sp>
      <p:sp>
        <p:nvSpPr>
          <p:cNvPr id="14" name="TextBox 14"/>
          <p:cNvSpPr txBox="1"/>
          <p:nvPr/>
        </p:nvSpPr>
        <p:spPr>
          <a:xfrm>
            <a:off x="-256870" y="506474"/>
            <a:ext cx="18801740" cy="546101"/>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League Spartan Bold"/>
              </a:rPr>
              <a:t>YOUTH MARIJUANA USE CONTINUES TO RISE IN STATES THAT HAVE LEGALIZED.</a:t>
            </a:r>
          </a:p>
        </p:txBody>
      </p:sp>
      <p:pic>
        <p:nvPicPr>
          <p:cNvPr id="15" name="Picture 14">
            <a:extLst>
              <a:ext uri="{FF2B5EF4-FFF2-40B4-BE49-F238E27FC236}">
                <a16:creationId xmlns:a16="http://schemas.microsoft.com/office/drawing/2014/main" id="{3D816DD1-6D34-F60B-D3A6-263FEC8EE063}"/>
              </a:ext>
            </a:extLst>
          </p:cNvPr>
          <p:cNvPicPr>
            <a:picLocks noChangeAspect="1"/>
          </p:cNvPicPr>
          <p:nvPr/>
        </p:nvPicPr>
        <p:blipFill>
          <a:blip r:embed="rId5"/>
          <a:stretch>
            <a:fillRect/>
          </a:stretch>
        </p:blipFill>
        <p:spPr>
          <a:xfrm>
            <a:off x="1000770" y="8384627"/>
            <a:ext cx="2316681" cy="1621677"/>
          </a:xfrm>
          <a:prstGeom prst="rect">
            <a:avLst/>
          </a:prstGeom>
        </p:spPr>
      </p:pic>
      <p:sp>
        <p:nvSpPr>
          <p:cNvPr id="10" name="Slide Number Placeholder 9">
            <a:extLst>
              <a:ext uri="{FF2B5EF4-FFF2-40B4-BE49-F238E27FC236}">
                <a16:creationId xmlns:a16="http://schemas.microsoft.com/office/drawing/2014/main" id="{C01488BE-5873-45C5-A8D0-CF172AB4E9B4}"/>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16" name="Picture 3" descr="FSBC LOGO">
            <a:extLst>
              <a:ext uri="{FF2B5EF4-FFF2-40B4-BE49-F238E27FC236}">
                <a16:creationId xmlns:a16="http://schemas.microsoft.com/office/drawing/2014/main" id="{B3F4E22B-78BA-4212-B460-121496D1C2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3DFD6"/>
        </a:solidFill>
        <a:effectLst/>
      </p:bgPr>
    </p:bg>
    <p:spTree>
      <p:nvGrpSpPr>
        <p:cNvPr id="1" name=""/>
        <p:cNvGrpSpPr/>
        <p:nvPr/>
      </p:nvGrpSpPr>
      <p:grpSpPr>
        <a:xfrm>
          <a:off x="0" y="0"/>
          <a:ext cx="0" cy="0"/>
          <a:chOff x="0" y="0"/>
          <a:chExt cx="0" cy="0"/>
        </a:xfrm>
      </p:grpSpPr>
      <p:grpSp>
        <p:nvGrpSpPr>
          <p:cNvPr id="2" name="Group 2"/>
          <p:cNvGrpSpPr/>
          <p:nvPr/>
        </p:nvGrpSpPr>
        <p:grpSpPr>
          <a:xfrm>
            <a:off x="0" y="7998495"/>
            <a:ext cx="18268950" cy="2250405"/>
            <a:chOff x="0" y="0"/>
            <a:chExt cx="6664562" cy="820954"/>
          </a:xfrm>
        </p:grpSpPr>
        <p:sp>
          <p:nvSpPr>
            <p:cNvPr id="3" name="Freeform 3"/>
            <p:cNvSpPr/>
            <p:nvPr/>
          </p:nvSpPr>
          <p:spPr>
            <a:xfrm>
              <a:off x="0" y="0"/>
              <a:ext cx="6664562" cy="820954"/>
            </a:xfrm>
            <a:custGeom>
              <a:avLst/>
              <a:gdLst/>
              <a:ahLst/>
              <a:cxnLst/>
              <a:rect l="l" t="t" r="r" b="b"/>
              <a:pathLst>
                <a:path w="6664562" h="820954">
                  <a:moveTo>
                    <a:pt x="0" y="0"/>
                  </a:moveTo>
                  <a:lnTo>
                    <a:pt x="6664562" y="0"/>
                  </a:lnTo>
                  <a:lnTo>
                    <a:pt x="6664562" y="820954"/>
                  </a:lnTo>
                  <a:lnTo>
                    <a:pt x="0" y="820954"/>
                  </a:lnTo>
                  <a:close/>
                </a:path>
              </a:pathLst>
            </a:custGeom>
            <a:solidFill>
              <a:srgbClr val="FFFFFF"/>
            </a:solidFill>
          </p:spPr>
        </p:sp>
      </p:grpSp>
      <p:sp>
        <p:nvSpPr>
          <p:cNvPr id="4" name="AutoShape 4"/>
          <p:cNvSpPr/>
          <p:nvPr/>
        </p:nvSpPr>
        <p:spPr>
          <a:xfrm>
            <a:off x="0" y="10248900"/>
            <a:ext cx="18532561" cy="0"/>
          </a:xfrm>
          <a:prstGeom prst="line">
            <a:avLst/>
          </a:prstGeom>
          <a:ln w="38100" cap="rnd">
            <a:solidFill>
              <a:srgbClr val="030303"/>
            </a:solidFill>
            <a:prstDash val="solid"/>
            <a:headEnd type="none" w="sm" len="sm"/>
            <a:tailEnd type="none" w="sm" len="sm"/>
          </a:ln>
        </p:spPr>
      </p:sp>
      <p:sp>
        <p:nvSpPr>
          <p:cNvPr id="5" name="AutoShape 5"/>
          <p:cNvSpPr/>
          <p:nvPr/>
        </p:nvSpPr>
        <p:spPr>
          <a:xfrm>
            <a:off x="0" y="0"/>
            <a:ext cx="18288000" cy="0"/>
          </a:xfrm>
          <a:prstGeom prst="line">
            <a:avLst/>
          </a:prstGeom>
          <a:ln w="38100" cap="rnd">
            <a:solidFill>
              <a:srgbClr val="030303"/>
            </a:solidFill>
            <a:prstDash val="solid"/>
            <a:headEnd type="none" w="sm" len="sm"/>
            <a:tailEnd type="none" w="sm" len="sm"/>
          </a:ln>
        </p:spPr>
      </p:sp>
      <p:sp>
        <p:nvSpPr>
          <p:cNvPr id="6" name="AutoShape 6"/>
          <p:cNvSpPr/>
          <p:nvPr/>
        </p:nvSpPr>
        <p:spPr>
          <a:xfrm rot="5400000">
            <a:off x="13003591" y="4964491"/>
            <a:ext cx="10530718"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5246309" y="5246309"/>
            <a:ext cx="10530718" cy="0"/>
          </a:xfrm>
          <a:prstGeom prst="line">
            <a:avLst/>
          </a:prstGeom>
          <a:ln w="38100" cap="rnd">
            <a:solidFill>
              <a:srgbClr val="030303"/>
            </a:solidFill>
            <a:prstDash val="solid"/>
            <a:headEnd type="none" w="sm" len="sm"/>
            <a:tailEnd type="none" w="sm" len="sm"/>
          </a:ln>
        </p:spPr>
      </p:sp>
      <p:pic>
        <p:nvPicPr>
          <p:cNvPr id="8" name="Picture 8"/>
          <p:cNvPicPr>
            <a:picLocks noChangeAspect="1"/>
          </p:cNvPicPr>
          <p:nvPr/>
        </p:nvPicPr>
        <p:blipFill>
          <a:blip r:embed="rId3"/>
          <a:srcRect t="29018" b="3815"/>
          <a:stretch>
            <a:fillRect/>
          </a:stretch>
        </p:blipFill>
        <p:spPr>
          <a:xfrm>
            <a:off x="19050" y="38100"/>
            <a:ext cx="18249900" cy="8171772"/>
          </a:xfrm>
          <a:prstGeom prst="rect">
            <a:avLst/>
          </a:prstGeom>
        </p:spPr>
      </p:pic>
      <p:sp>
        <p:nvSpPr>
          <p:cNvPr id="12" name="TextBox 12"/>
          <p:cNvSpPr txBox="1"/>
          <p:nvPr/>
        </p:nvSpPr>
        <p:spPr>
          <a:xfrm>
            <a:off x="7703091" y="8861619"/>
            <a:ext cx="8771369" cy="669537"/>
          </a:xfrm>
          <a:prstGeom prst="rect">
            <a:avLst/>
          </a:prstGeom>
        </p:spPr>
        <p:txBody>
          <a:bodyPr lIns="0" tIns="0" rIns="0" bIns="0" rtlCol="0" anchor="t">
            <a:spAutoFit/>
          </a:bodyPr>
          <a:lstStyle/>
          <a:p>
            <a:pPr algn="ctr">
              <a:lnSpc>
                <a:spcPts val="5635"/>
              </a:lnSpc>
            </a:pPr>
            <a:r>
              <a:rPr lang="en-US" sz="3589" spc="509">
                <a:solidFill>
                  <a:srgbClr val="3E4044"/>
                </a:solidFill>
                <a:latin typeface="League Spartan"/>
              </a:rPr>
              <a:t>FOCUS ON PREVENTION</a:t>
            </a:r>
          </a:p>
        </p:txBody>
      </p:sp>
      <p:sp>
        <p:nvSpPr>
          <p:cNvPr id="13" name="TextBox 13"/>
          <p:cNvSpPr txBox="1"/>
          <p:nvPr/>
        </p:nvSpPr>
        <p:spPr>
          <a:xfrm>
            <a:off x="755777" y="6351226"/>
            <a:ext cx="16397834" cy="1858646"/>
          </a:xfrm>
          <a:prstGeom prst="rect">
            <a:avLst/>
          </a:prstGeom>
        </p:spPr>
        <p:txBody>
          <a:bodyPr lIns="0" tIns="0" rIns="0" bIns="0" rtlCol="0" anchor="t">
            <a:spAutoFit/>
          </a:bodyPr>
          <a:lstStyle/>
          <a:p>
            <a:pPr>
              <a:lnSpc>
                <a:spcPts val="4689"/>
              </a:lnSpc>
            </a:pPr>
            <a:r>
              <a:rPr lang="en-US" sz="3349">
                <a:solidFill>
                  <a:srgbClr val="FFFFFF"/>
                </a:solidFill>
                <a:latin typeface="League Spartan Bold"/>
              </a:rPr>
              <a:t>Teens who use marijuana are more than three times as likely to attempt suicide between the ages of 18 and 32. </a:t>
            </a:r>
          </a:p>
          <a:p>
            <a:pPr>
              <a:lnSpc>
                <a:spcPts val="5669"/>
              </a:lnSpc>
              <a:spcBef>
                <a:spcPct val="0"/>
              </a:spcBef>
            </a:pPr>
            <a:endParaRPr lang="en-US" sz="3349">
              <a:solidFill>
                <a:srgbClr val="FFFFFF"/>
              </a:solidFill>
              <a:latin typeface="League Spartan Bold"/>
            </a:endParaRPr>
          </a:p>
        </p:txBody>
      </p:sp>
      <p:sp>
        <p:nvSpPr>
          <p:cNvPr id="14" name="TextBox 14"/>
          <p:cNvSpPr txBox="1"/>
          <p:nvPr/>
        </p:nvSpPr>
        <p:spPr>
          <a:xfrm>
            <a:off x="10662375" y="7375178"/>
            <a:ext cx="10229138" cy="331470"/>
          </a:xfrm>
          <a:prstGeom prst="rect">
            <a:avLst/>
          </a:prstGeom>
        </p:spPr>
        <p:txBody>
          <a:bodyPr lIns="0" tIns="0" rIns="0" bIns="0" rtlCol="0" anchor="t">
            <a:spAutoFit/>
          </a:bodyPr>
          <a:lstStyle/>
          <a:p>
            <a:pPr algn="ctr">
              <a:lnSpc>
                <a:spcPts val="2730"/>
              </a:lnSpc>
              <a:spcBef>
                <a:spcPct val="0"/>
              </a:spcBef>
            </a:pPr>
            <a:r>
              <a:rPr lang="en-US" sz="1950">
                <a:solidFill>
                  <a:srgbClr val="FFFFFF"/>
                </a:solidFill>
                <a:latin typeface="League Spartan"/>
              </a:rPr>
              <a:t>(Partnership to End Addiction)</a:t>
            </a:r>
          </a:p>
        </p:txBody>
      </p:sp>
      <p:pic>
        <p:nvPicPr>
          <p:cNvPr id="15" name="Picture 14">
            <a:extLst>
              <a:ext uri="{FF2B5EF4-FFF2-40B4-BE49-F238E27FC236}">
                <a16:creationId xmlns:a16="http://schemas.microsoft.com/office/drawing/2014/main" id="{5257FF49-D6C7-05C4-B574-8A9B12B07329}"/>
              </a:ext>
            </a:extLst>
          </p:cNvPr>
          <p:cNvPicPr>
            <a:picLocks noChangeAspect="1"/>
          </p:cNvPicPr>
          <p:nvPr/>
        </p:nvPicPr>
        <p:blipFill>
          <a:blip r:embed="rId4"/>
          <a:stretch>
            <a:fillRect/>
          </a:stretch>
        </p:blipFill>
        <p:spPr>
          <a:xfrm>
            <a:off x="1134390" y="8385548"/>
            <a:ext cx="2316681" cy="1621677"/>
          </a:xfrm>
          <a:prstGeom prst="rect">
            <a:avLst/>
          </a:prstGeom>
        </p:spPr>
      </p:pic>
      <p:sp>
        <p:nvSpPr>
          <p:cNvPr id="9" name="Slide Number Placeholder 8">
            <a:extLst>
              <a:ext uri="{FF2B5EF4-FFF2-40B4-BE49-F238E27FC236}">
                <a16:creationId xmlns:a16="http://schemas.microsoft.com/office/drawing/2014/main" id="{21C9567B-0251-4F4C-A514-A813399C2D43}"/>
              </a:ext>
            </a:extLst>
          </p:cNvPr>
          <p:cNvSpPr>
            <a:spLocks noGrp="1"/>
          </p:cNvSpPr>
          <p:nvPr>
            <p:ph type="sldNum" sz="quarter" idx="12"/>
          </p:nvPr>
        </p:nvSpPr>
        <p:spPr/>
        <p:txBody>
          <a:bodyPr/>
          <a:lstStyle/>
          <a:p>
            <a:fld id="{B6F15528-21DE-4FAA-801E-634DDDAF4B2B}" type="slidenum">
              <a:rPr lang="en-US" smtClean="0"/>
              <a:pPr/>
              <a:t>14</a:t>
            </a:fld>
            <a:endParaRPr lang="en-US"/>
          </a:p>
        </p:txBody>
      </p:sp>
      <p:pic>
        <p:nvPicPr>
          <p:cNvPr id="16" name="Picture 3" descr="FSBC LOGO">
            <a:extLst>
              <a:ext uri="{FF2B5EF4-FFF2-40B4-BE49-F238E27FC236}">
                <a16:creationId xmlns:a16="http://schemas.microsoft.com/office/drawing/2014/main" id="{4ADDE2E2-8B2F-49DC-A657-BB7E46B975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DFD6"/>
        </a:solidFill>
        <a:effectLst/>
      </p:bgPr>
    </p:bg>
    <p:spTree>
      <p:nvGrpSpPr>
        <p:cNvPr id="1" name=""/>
        <p:cNvGrpSpPr/>
        <p:nvPr/>
      </p:nvGrpSpPr>
      <p:grpSpPr>
        <a:xfrm>
          <a:off x="0" y="0"/>
          <a:ext cx="0" cy="0"/>
          <a:chOff x="0" y="0"/>
          <a:chExt cx="0" cy="0"/>
        </a:xfrm>
      </p:grpSpPr>
      <p:grpSp>
        <p:nvGrpSpPr>
          <p:cNvPr id="2" name="Group 2"/>
          <p:cNvGrpSpPr/>
          <p:nvPr/>
        </p:nvGrpSpPr>
        <p:grpSpPr>
          <a:xfrm>
            <a:off x="38100" y="8283893"/>
            <a:ext cx="18211800" cy="1965007"/>
            <a:chOff x="0" y="0"/>
            <a:chExt cx="6643714" cy="716840"/>
          </a:xfrm>
        </p:grpSpPr>
        <p:sp>
          <p:nvSpPr>
            <p:cNvPr id="3" name="Freeform 3"/>
            <p:cNvSpPr/>
            <p:nvPr/>
          </p:nvSpPr>
          <p:spPr>
            <a:xfrm>
              <a:off x="0" y="0"/>
              <a:ext cx="6643714" cy="716840"/>
            </a:xfrm>
            <a:custGeom>
              <a:avLst/>
              <a:gdLst/>
              <a:ahLst/>
              <a:cxnLst/>
              <a:rect l="l" t="t" r="r" b="b"/>
              <a:pathLst>
                <a:path w="6643714" h="716840">
                  <a:moveTo>
                    <a:pt x="0" y="0"/>
                  </a:moveTo>
                  <a:lnTo>
                    <a:pt x="6643714" y="0"/>
                  </a:lnTo>
                  <a:lnTo>
                    <a:pt x="6643714" y="716840"/>
                  </a:lnTo>
                  <a:lnTo>
                    <a:pt x="0" y="716840"/>
                  </a:lnTo>
                  <a:close/>
                </a:path>
              </a:pathLst>
            </a:custGeom>
            <a:solidFill>
              <a:srgbClr val="FFFFFF"/>
            </a:solidFill>
          </p:spPr>
        </p:sp>
      </p:grpSp>
      <p:sp>
        <p:nvSpPr>
          <p:cNvPr id="5" name="AutoShape 5"/>
          <p:cNvSpPr/>
          <p:nvPr/>
        </p:nvSpPr>
        <p:spPr>
          <a:xfrm>
            <a:off x="0" y="10248900"/>
            <a:ext cx="18288000" cy="0"/>
          </a:xfrm>
          <a:prstGeom prst="line">
            <a:avLst/>
          </a:prstGeom>
          <a:ln w="38100" cap="rnd">
            <a:solidFill>
              <a:srgbClr val="030303"/>
            </a:solidFill>
            <a:prstDash val="solid"/>
            <a:headEnd type="none" w="sm" len="sm"/>
            <a:tailEnd type="none" w="sm" len="sm"/>
          </a:ln>
        </p:spPr>
      </p:sp>
      <p:sp>
        <p:nvSpPr>
          <p:cNvPr id="6" name="AutoShape 6"/>
          <p:cNvSpPr/>
          <p:nvPr/>
        </p:nvSpPr>
        <p:spPr>
          <a:xfrm>
            <a:off x="0" y="0"/>
            <a:ext cx="18288000" cy="0"/>
          </a:xfrm>
          <a:prstGeom prst="line">
            <a:avLst/>
          </a:prstGeom>
          <a:ln w="38100" cap="rnd">
            <a:solidFill>
              <a:srgbClr val="030303"/>
            </a:solidFill>
            <a:prstDash val="solid"/>
            <a:headEnd type="none" w="sm" len="sm"/>
            <a:tailEnd type="none" w="sm" len="sm"/>
          </a:ln>
        </p:spPr>
      </p:sp>
      <p:pic>
        <p:nvPicPr>
          <p:cNvPr id="7" name="Picture 7"/>
          <p:cNvPicPr>
            <a:picLocks noChangeAspect="1"/>
          </p:cNvPicPr>
          <p:nvPr/>
        </p:nvPicPr>
        <p:blipFill>
          <a:blip r:embed="rId3"/>
          <a:srcRect l="208" t="30902" b="15176"/>
          <a:stretch>
            <a:fillRect/>
          </a:stretch>
        </p:blipFill>
        <p:spPr>
          <a:xfrm>
            <a:off x="38100" y="38100"/>
            <a:ext cx="18211800" cy="6560307"/>
          </a:xfrm>
          <a:prstGeom prst="rect">
            <a:avLst/>
          </a:prstGeom>
        </p:spPr>
      </p:pic>
      <p:sp>
        <p:nvSpPr>
          <p:cNvPr id="8" name="AutoShape 8"/>
          <p:cNvSpPr/>
          <p:nvPr/>
        </p:nvSpPr>
        <p:spPr>
          <a:xfrm rot="5400000">
            <a:off x="13003591" y="5284409"/>
            <a:ext cx="10530718" cy="0"/>
          </a:xfrm>
          <a:prstGeom prst="line">
            <a:avLst/>
          </a:prstGeom>
          <a:ln w="38100" cap="rnd">
            <a:solidFill>
              <a:srgbClr val="030303"/>
            </a:solidFill>
            <a:prstDash val="solid"/>
            <a:headEnd type="none" w="sm" len="sm"/>
            <a:tailEnd type="none" w="sm" len="sm"/>
          </a:ln>
        </p:spPr>
      </p:sp>
      <p:sp>
        <p:nvSpPr>
          <p:cNvPr id="9" name="AutoShape 9"/>
          <p:cNvSpPr/>
          <p:nvPr/>
        </p:nvSpPr>
        <p:spPr>
          <a:xfrm rot="5400000">
            <a:off x="-5246309" y="5124450"/>
            <a:ext cx="10530718" cy="0"/>
          </a:xfrm>
          <a:prstGeom prst="line">
            <a:avLst/>
          </a:prstGeom>
          <a:ln w="38100" cap="rnd">
            <a:solidFill>
              <a:srgbClr val="030303"/>
            </a:solidFill>
            <a:prstDash val="solid"/>
            <a:headEnd type="none" w="sm" len="sm"/>
            <a:tailEnd type="none" w="sm" len="sm"/>
          </a:ln>
        </p:spPr>
      </p:sp>
      <p:grpSp>
        <p:nvGrpSpPr>
          <p:cNvPr id="10" name="Group 10"/>
          <p:cNvGrpSpPr/>
          <p:nvPr/>
        </p:nvGrpSpPr>
        <p:grpSpPr>
          <a:xfrm>
            <a:off x="19050" y="6598407"/>
            <a:ext cx="18268950" cy="1685485"/>
            <a:chOff x="0" y="0"/>
            <a:chExt cx="4811575" cy="443914"/>
          </a:xfrm>
        </p:grpSpPr>
        <p:sp>
          <p:nvSpPr>
            <p:cNvPr id="11" name="Freeform 11"/>
            <p:cNvSpPr/>
            <p:nvPr/>
          </p:nvSpPr>
          <p:spPr>
            <a:xfrm>
              <a:off x="0" y="0"/>
              <a:ext cx="4811575" cy="443914"/>
            </a:xfrm>
            <a:custGeom>
              <a:avLst/>
              <a:gdLst/>
              <a:ahLst/>
              <a:cxnLst/>
              <a:rect l="l" t="t" r="r" b="b"/>
              <a:pathLst>
                <a:path w="4811575" h="443914">
                  <a:moveTo>
                    <a:pt x="0" y="0"/>
                  </a:moveTo>
                  <a:lnTo>
                    <a:pt x="4811575" y="0"/>
                  </a:lnTo>
                  <a:lnTo>
                    <a:pt x="4811575" y="443914"/>
                  </a:lnTo>
                  <a:lnTo>
                    <a:pt x="0" y="443914"/>
                  </a:lnTo>
                  <a:close/>
                </a:path>
              </a:pathLst>
            </a:custGeom>
            <a:solidFill>
              <a:srgbClr val="3FA090">
                <a:alpha val="54902"/>
              </a:srgbClr>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3289"/>
                </a:lnSpc>
              </a:pPr>
              <a:endParaRPr/>
            </a:p>
          </p:txBody>
        </p:sp>
      </p:grpSp>
      <p:sp>
        <p:nvSpPr>
          <p:cNvPr id="14" name="TextBox 14"/>
          <p:cNvSpPr txBox="1"/>
          <p:nvPr/>
        </p:nvSpPr>
        <p:spPr>
          <a:xfrm>
            <a:off x="7104189" y="8884838"/>
            <a:ext cx="8771369" cy="645661"/>
          </a:xfrm>
          <a:prstGeom prst="rect">
            <a:avLst/>
          </a:prstGeom>
        </p:spPr>
        <p:txBody>
          <a:bodyPr lIns="0" tIns="0" rIns="0" bIns="0" rtlCol="0" anchor="t">
            <a:spAutoFit/>
          </a:bodyPr>
          <a:lstStyle/>
          <a:p>
            <a:pPr algn="ctr">
              <a:lnSpc>
                <a:spcPts val="5478"/>
              </a:lnSpc>
            </a:pPr>
            <a:r>
              <a:rPr lang="en-US" sz="3489" spc="495">
                <a:solidFill>
                  <a:srgbClr val="3E4044"/>
                </a:solidFill>
                <a:latin typeface="League Spartan"/>
              </a:rPr>
              <a:t>FOCUS ON PREVENTION</a:t>
            </a:r>
          </a:p>
        </p:txBody>
      </p:sp>
      <p:sp>
        <p:nvSpPr>
          <p:cNvPr id="15" name="TextBox 15"/>
          <p:cNvSpPr txBox="1"/>
          <p:nvPr/>
        </p:nvSpPr>
        <p:spPr>
          <a:xfrm>
            <a:off x="521216" y="6828587"/>
            <a:ext cx="17245568" cy="1350531"/>
          </a:xfrm>
          <a:prstGeom prst="rect">
            <a:avLst/>
          </a:prstGeom>
        </p:spPr>
        <p:txBody>
          <a:bodyPr lIns="0" tIns="0" rIns="0" bIns="0" rtlCol="0" anchor="t">
            <a:spAutoFit/>
          </a:bodyPr>
          <a:lstStyle/>
          <a:p>
            <a:pPr algn="ctr">
              <a:lnSpc>
                <a:spcPts val="3709"/>
              </a:lnSpc>
            </a:pPr>
            <a:r>
              <a:rPr lang="en-US" sz="2649">
                <a:solidFill>
                  <a:srgbClr val="000000"/>
                </a:solidFill>
                <a:latin typeface="League Spartan Bold"/>
              </a:rPr>
              <a:t>Individuals in late adolescence and early adulthood, especially males, are at the highest risk for developing marijuana use disorder. </a:t>
            </a:r>
          </a:p>
          <a:p>
            <a:pPr algn="ctr">
              <a:lnSpc>
                <a:spcPts val="770"/>
              </a:lnSpc>
            </a:pPr>
            <a:endParaRPr lang="en-US" sz="2649">
              <a:solidFill>
                <a:srgbClr val="000000"/>
              </a:solidFill>
              <a:latin typeface="League Spartan Bold"/>
            </a:endParaRPr>
          </a:p>
          <a:p>
            <a:pPr algn="r">
              <a:lnSpc>
                <a:spcPts val="2589"/>
              </a:lnSpc>
              <a:spcBef>
                <a:spcPct val="0"/>
              </a:spcBef>
            </a:pPr>
            <a:r>
              <a:rPr lang="en-US" sz="1849">
                <a:solidFill>
                  <a:srgbClr val="000000"/>
                </a:solidFill>
                <a:latin typeface="League Spartan Bold"/>
              </a:rPr>
              <a:t>(Partnership to End Addiction)</a:t>
            </a:r>
          </a:p>
        </p:txBody>
      </p:sp>
      <p:pic>
        <p:nvPicPr>
          <p:cNvPr id="16" name="Picture 15">
            <a:extLst>
              <a:ext uri="{FF2B5EF4-FFF2-40B4-BE49-F238E27FC236}">
                <a16:creationId xmlns:a16="http://schemas.microsoft.com/office/drawing/2014/main" id="{CB6940B1-4087-37DE-9CBE-52ACE9840B63}"/>
              </a:ext>
            </a:extLst>
          </p:cNvPr>
          <p:cNvPicPr>
            <a:picLocks noChangeAspect="1"/>
          </p:cNvPicPr>
          <p:nvPr/>
        </p:nvPicPr>
        <p:blipFill>
          <a:blip r:embed="rId4"/>
          <a:stretch>
            <a:fillRect/>
          </a:stretch>
        </p:blipFill>
        <p:spPr>
          <a:xfrm>
            <a:off x="1143000" y="8486315"/>
            <a:ext cx="2316681" cy="1621677"/>
          </a:xfrm>
          <a:prstGeom prst="rect">
            <a:avLst/>
          </a:prstGeom>
        </p:spPr>
      </p:pic>
      <p:sp>
        <p:nvSpPr>
          <p:cNvPr id="4" name="Slide Number Placeholder 3">
            <a:extLst>
              <a:ext uri="{FF2B5EF4-FFF2-40B4-BE49-F238E27FC236}">
                <a16:creationId xmlns:a16="http://schemas.microsoft.com/office/drawing/2014/main" id="{12F12DB3-6CFB-4805-AFE5-F314406A9D1B}"/>
              </a:ext>
            </a:extLst>
          </p:cNvPr>
          <p:cNvSpPr>
            <a:spLocks noGrp="1"/>
          </p:cNvSpPr>
          <p:nvPr>
            <p:ph type="sldNum" sz="quarter" idx="12"/>
          </p:nvPr>
        </p:nvSpPr>
        <p:spPr/>
        <p:txBody>
          <a:bodyPr/>
          <a:lstStyle/>
          <a:p>
            <a:fld id="{B6F15528-21DE-4FAA-801E-634DDDAF4B2B}" type="slidenum">
              <a:rPr lang="en-US" smtClean="0"/>
              <a:pPr/>
              <a:t>15</a:t>
            </a:fld>
            <a:endParaRPr lang="en-US"/>
          </a:p>
        </p:txBody>
      </p:sp>
      <p:pic>
        <p:nvPicPr>
          <p:cNvPr id="17" name="Picture 3" descr="FSBC LOGO">
            <a:extLst>
              <a:ext uri="{FF2B5EF4-FFF2-40B4-BE49-F238E27FC236}">
                <a16:creationId xmlns:a16="http://schemas.microsoft.com/office/drawing/2014/main" id="{662AE677-ADBF-4901-BCFF-0F706BE2A2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3DFD6"/>
        </a:solidFill>
        <a:effectLst/>
      </p:bgPr>
    </p:bg>
    <p:spTree>
      <p:nvGrpSpPr>
        <p:cNvPr id="1" name=""/>
        <p:cNvGrpSpPr/>
        <p:nvPr/>
      </p:nvGrpSpPr>
      <p:grpSpPr>
        <a:xfrm>
          <a:off x="0" y="0"/>
          <a:ext cx="0" cy="0"/>
          <a:chOff x="0" y="0"/>
          <a:chExt cx="0" cy="0"/>
        </a:xfrm>
      </p:grpSpPr>
      <p:grpSp>
        <p:nvGrpSpPr>
          <p:cNvPr id="2" name="Group 2"/>
          <p:cNvGrpSpPr/>
          <p:nvPr/>
        </p:nvGrpSpPr>
        <p:grpSpPr>
          <a:xfrm>
            <a:off x="0" y="8026942"/>
            <a:ext cx="18249900" cy="2250405"/>
            <a:chOff x="0" y="0"/>
            <a:chExt cx="6657613" cy="820954"/>
          </a:xfrm>
        </p:grpSpPr>
        <p:sp>
          <p:nvSpPr>
            <p:cNvPr id="3" name="Freeform 3"/>
            <p:cNvSpPr/>
            <p:nvPr/>
          </p:nvSpPr>
          <p:spPr>
            <a:xfrm>
              <a:off x="0" y="0"/>
              <a:ext cx="6657613" cy="820954"/>
            </a:xfrm>
            <a:custGeom>
              <a:avLst/>
              <a:gdLst/>
              <a:ahLst/>
              <a:cxnLst/>
              <a:rect l="l" t="t" r="r" b="b"/>
              <a:pathLst>
                <a:path w="6657613" h="820954">
                  <a:moveTo>
                    <a:pt x="0" y="0"/>
                  </a:moveTo>
                  <a:lnTo>
                    <a:pt x="6657613" y="0"/>
                  </a:lnTo>
                  <a:lnTo>
                    <a:pt x="6657613" y="820954"/>
                  </a:lnTo>
                  <a:lnTo>
                    <a:pt x="0" y="820954"/>
                  </a:lnTo>
                  <a:close/>
                </a:path>
              </a:pathLst>
            </a:custGeom>
            <a:solidFill>
              <a:srgbClr val="FFFFFF"/>
            </a:solidFill>
          </p:spPr>
        </p:sp>
      </p:grpSp>
      <p:sp>
        <p:nvSpPr>
          <p:cNvPr id="5" name="AutoShape 5"/>
          <p:cNvSpPr/>
          <p:nvPr/>
        </p:nvSpPr>
        <p:spPr>
          <a:xfrm>
            <a:off x="-486975" y="10248900"/>
            <a:ext cx="18774975" cy="0"/>
          </a:xfrm>
          <a:prstGeom prst="line">
            <a:avLst/>
          </a:prstGeom>
          <a:ln w="38100" cap="rnd">
            <a:solidFill>
              <a:srgbClr val="030303"/>
            </a:solidFill>
            <a:prstDash val="solid"/>
            <a:headEnd type="none" w="sm" len="sm"/>
            <a:tailEnd type="none" w="sm" len="sm"/>
          </a:ln>
        </p:spPr>
      </p:sp>
      <p:sp>
        <p:nvSpPr>
          <p:cNvPr id="6" name="AutoShape 6"/>
          <p:cNvSpPr/>
          <p:nvPr/>
        </p:nvSpPr>
        <p:spPr>
          <a:xfrm>
            <a:off x="38100" y="0"/>
            <a:ext cx="18249900"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13003591" y="5284409"/>
            <a:ext cx="10530718" cy="0"/>
          </a:xfrm>
          <a:prstGeom prst="line">
            <a:avLst/>
          </a:prstGeom>
          <a:ln w="38100" cap="rnd">
            <a:solidFill>
              <a:srgbClr val="030303"/>
            </a:solidFill>
            <a:prstDash val="solid"/>
            <a:headEnd type="none" w="sm" len="sm"/>
            <a:tailEnd type="none" w="sm" len="sm"/>
          </a:ln>
        </p:spPr>
      </p:sp>
      <p:sp>
        <p:nvSpPr>
          <p:cNvPr id="8" name="AutoShape 8"/>
          <p:cNvSpPr/>
          <p:nvPr/>
        </p:nvSpPr>
        <p:spPr>
          <a:xfrm rot="5400000">
            <a:off x="-5246309" y="5124450"/>
            <a:ext cx="10530718" cy="0"/>
          </a:xfrm>
          <a:prstGeom prst="line">
            <a:avLst/>
          </a:prstGeom>
          <a:ln w="38100" cap="rnd">
            <a:solidFill>
              <a:srgbClr val="030303"/>
            </a:solidFill>
            <a:prstDash val="solid"/>
            <a:headEnd type="none" w="sm" len="sm"/>
            <a:tailEnd type="none" w="sm" len="sm"/>
          </a:ln>
        </p:spPr>
      </p:sp>
      <p:pic>
        <p:nvPicPr>
          <p:cNvPr id="9" name="Picture 9"/>
          <p:cNvPicPr>
            <a:picLocks noChangeAspect="1"/>
          </p:cNvPicPr>
          <p:nvPr/>
        </p:nvPicPr>
        <p:blipFill>
          <a:blip r:embed="rId3">
            <a:alphaModFix amt="83000"/>
          </a:blip>
          <a:srcRect t="17252" b="13667"/>
          <a:stretch>
            <a:fillRect/>
          </a:stretch>
        </p:blipFill>
        <p:spPr>
          <a:xfrm>
            <a:off x="19050" y="38100"/>
            <a:ext cx="18268950" cy="8416113"/>
          </a:xfrm>
          <a:prstGeom prst="rect">
            <a:avLst/>
          </a:prstGeom>
        </p:spPr>
      </p:pic>
      <p:pic>
        <p:nvPicPr>
          <p:cNvPr id="10" name="Picture 10"/>
          <p:cNvPicPr>
            <a:picLocks noChangeAspect="1"/>
          </p:cNvPicPr>
          <p:nvPr/>
        </p:nvPicPr>
        <p:blipFill>
          <a:blip r:embed="rId4"/>
          <a:srcRect/>
          <a:stretch>
            <a:fillRect/>
          </a:stretch>
        </p:blipFill>
        <p:spPr>
          <a:xfrm>
            <a:off x="15493890" y="6641581"/>
            <a:ext cx="2340536" cy="1055225"/>
          </a:xfrm>
          <a:prstGeom prst="rect">
            <a:avLst/>
          </a:prstGeom>
        </p:spPr>
      </p:pic>
      <p:sp>
        <p:nvSpPr>
          <p:cNvPr id="12" name="TextBox 12"/>
          <p:cNvSpPr txBox="1"/>
          <p:nvPr/>
        </p:nvSpPr>
        <p:spPr>
          <a:xfrm>
            <a:off x="7337042" y="9009397"/>
            <a:ext cx="8771369" cy="645661"/>
          </a:xfrm>
          <a:prstGeom prst="rect">
            <a:avLst/>
          </a:prstGeom>
        </p:spPr>
        <p:txBody>
          <a:bodyPr lIns="0" tIns="0" rIns="0" bIns="0" rtlCol="0" anchor="t">
            <a:spAutoFit/>
          </a:bodyPr>
          <a:lstStyle/>
          <a:p>
            <a:pPr algn="ctr">
              <a:lnSpc>
                <a:spcPts val="5478"/>
              </a:lnSpc>
            </a:pPr>
            <a:r>
              <a:rPr lang="en-US" sz="3489" spc="495">
                <a:solidFill>
                  <a:srgbClr val="3E4044"/>
                </a:solidFill>
                <a:latin typeface="League Spartan"/>
              </a:rPr>
              <a:t>FOCUS ON PREVENTION</a:t>
            </a:r>
          </a:p>
        </p:txBody>
      </p:sp>
      <p:sp>
        <p:nvSpPr>
          <p:cNvPr id="13" name="TextBox 13"/>
          <p:cNvSpPr txBox="1"/>
          <p:nvPr/>
        </p:nvSpPr>
        <p:spPr>
          <a:xfrm>
            <a:off x="10243717" y="942975"/>
            <a:ext cx="6804902" cy="5368470"/>
          </a:xfrm>
          <a:prstGeom prst="rect">
            <a:avLst/>
          </a:prstGeom>
        </p:spPr>
        <p:txBody>
          <a:bodyPr lIns="0" tIns="0" rIns="0" bIns="0" rtlCol="0" anchor="t">
            <a:spAutoFit/>
          </a:bodyPr>
          <a:lstStyle/>
          <a:p>
            <a:pPr algn="ctr">
              <a:lnSpc>
                <a:spcPts val="6147"/>
              </a:lnSpc>
            </a:pPr>
            <a:r>
              <a:rPr lang="en-US" sz="4391">
                <a:solidFill>
                  <a:srgbClr val="FFFFFF"/>
                </a:solidFill>
                <a:latin typeface="League Spartan Bold"/>
              </a:rPr>
              <a:t>More young people are in treatment for marijuana abuse or dependence than for the use of alcohol and all other drugs.</a:t>
            </a:r>
          </a:p>
          <a:p>
            <a:pPr>
              <a:lnSpc>
                <a:spcPts val="1229"/>
              </a:lnSpc>
            </a:pPr>
            <a:endParaRPr lang="en-US" sz="4391">
              <a:solidFill>
                <a:srgbClr val="FFFFFF"/>
              </a:solidFill>
              <a:latin typeface="League Spartan Bold"/>
            </a:endParaRPr>
          </a:p>
          <a:p>
            <a:pPr algn="r">
              <a:lnSpc>
                <a:spcPts val="4806"/>
              </a:lnSpc>
              <a:spcBef>
                <a:spcPct val="0"/>
              </a:spcBef>
            </a:pPr>
            <a:endParaRPr lang="en-US" sz="4391">
              <a:solidFill>
                <a:srgbClr val="FFFFFF"/>
              </a:solidFill>
              <a:latin typeface="League Spartan Bold"/>
            </a:endParaRPr>
          </a:p>
        </p:txBody>
      </p:sp>
      <p:pic>
        <p:nvPicPr>
          <p:cNvPr id="14" name="Picture 13">
            <a:extLst>
              <a:ext uri="{FF2B5EF4-FFF2-40B4-BE49-F238E27FC236}">
                <a16:creationId xmlns:a16="http://schemas.microsoft.com/office/drawing/2014/main" id="{7407E2EC-CBE4-8DDB-F381-DC331B58E0F6}"/>
              </a:ext>
            </a:extLst>
          </p:cNvPr>
          <p:cNvPicPr>
            <a:picLocks noChangeAspect="1"/>
          </p:cNvPicPr>
          <p:nvPr/>
        </p:nvPicPr>
        <p:blipFill>
          <a:blip r:embed="rId5"/>
          <a:stretch>
            <a:fillRect/>
          </a:stretch>
        </p:blipFill>
        <p:spPr>
          <a:xfrm>
            <a:off x="1361365" y="8521485"/>
            <a:ext cx="2316681" cy="1621677"/>
          </a:xfrm>
          <a:prstGeom prst="rect">
            <a:avLst/>
          </a:prstGeom>
        </p:spPr>
      </p:pic>
      <p:sp>
        <p:nvSpPr>
          <p:cNvPr id="4" name="Slide Number Placeholder 3">
            <a:extLst>
              <a:ext uri="{FF2B5EF4-FFF2-40B4-BE49-F238E27FC236}">
                <a16:creationId xmlns:a16="http://schemas.microsoft.com/office/drawing/2014/main" id="{AAED54FC-8CE6-419C-9733-6C77E5E3BF56}"/>
              </a:ext>
            </a:extLst>
          </p:cNvPr>
          <p:cNvSpPr>
            <a:spLocks noGrp="1"/>
          </p:cNvSpPr>
          <p:nvPr>
            <p:ph type="sldNum" sz="quarter" idx="12"/>
          </p:nvPr>
        </p:nvSpPr>
        <p:spPr/>
        <p:txBody>
          <a:bodyPr/>
          <a:lstStyle/>
          <a:p>
            <a:fld id="{B6F15528-21DE-4FAA-801E-634DDDAF4B2B}" type="slidenum">
              <a:rPr lang="en-US" smtClean="0"/>
              <a:pPr/>
              <a:t>16</a:t>
            </a:fld>
            <a:endParaRPr lang="en-US"/>
          </a:p>
        </p:txBody>
      </p:sp>
      <p:pic>
        <p:nvPicPr>
          <p:cNvPr id="15" name="Picture 3" descr="FSBC LOGO">
            <a:extLst>
              <a:ext uri="{FF2B5EF4-FFF2-40B4-BE49-F238E27FC236}">
                <a16:creationId xmlns:a16="http://schemas.microsoft.com/office/drawing/2014/main" id="{EFB6E7B0-15FF-409A-B282-9AAEAA6501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DFD6"/>
        </a:solidFill>
        <a:effectLst/>
      </p:bgPr>
    </p:bg>
    <p:spTree>
      <p:nvGrpSpPr>
        <p:cNvPr id="1" name=""/>
        <p:cNvGrpSpPr/>
        <p:nvPr/>
      </p:nvGrpSpPr>
      <p:grpSpPr>
        <a:xfrm>
          <a:off x="0" y="0"/>
          <a:ext cx="0" cy="0"/>
          <a:chOff x="0" y="0"/>
          <a:chExt cx="0" cy="0"/>
        </a:xfrm>
      </p:grpSpPr>
      <p:grpSp>
        <p:nvGrpSpPr>
          <p:cNvPr id="2" name="Group 2"/>
          <p:cNvGrpSpPr/>
          <p:nvPr/>
        </p:nvGrpSpPr>
        <p:grpSpPr>
          <a:xfrm>
            <a:off x="38100" y="7998495"/>
            <a:ext cx="18211800" cy="2250405"/>
            <a:chOff x="0" y="0"/>
            <a:chExt cx="6643714" cy="820954"/>
          </a:xfrm>
        </p:grpSpPr>
        <p:sp>
          <p:nvSpPr>
            <p:cNvPr id="3" name="Freeform 3"/>
            <p:cNvSpPr/>
            <p:nvPr/>
          </p:nvSpPr>
          <p:spPr>
            <a:xfrm>
              <a:off x="0" y="0"/>
              <a:ext cx="6643714" cy="820954"/>
            </a:xfrm>
            <a:custGeom>
              <a:avLst/>
              <a:gdLst/>
              <a:ahLst/>
              <a:cxnLst/>
              <a:rect l="l" t="t" r="r" b="b"/>
              <a:pathLst>
                <a:path w="6643714" h="820954">
                  <a:moveTo>
                    <a:pt x="0" y="0"/>
                  </a:moveTo>
                  <a:lnTo>
                    <a:pt x="6643714" y="0"/>
                  </a:lnTo>
                  <a:lnTo>
                    <a:pt x="6643714" y="820954"/>
                  </a:lnTo>
                  <a:lnTo>
                    <a:pt x="0" y="820954"/>
                  </a:lnTo>
                  <a:close/>
                </a:path>
              </a:pathLst>
            </a:custGeom>
            <a:solidFill>
              <a:srgbClr val="FFFFFF"/>
            </a:solidFill>
          </p:spPr>
        </p:sp>
      </p:grpSp>
      <p:sp>
        <p:nvSpPr>
          <p:cNvPr id="5" name="AutoShape 5"/>
          <p:cNvSpPr/>
          <p:nvPr/>
        </p:nvSpPr>
        <p:spPr>
          <a:xfrm>
            <a:off x="0" y="10248900"/>
            <a:ext cx="18268950" cy="0"/>
          </a:xfrm>
          <a:prstGeom prst="line">
            <a:avLst/>
          </a:prstGeom>
          <a:ln w="38100" cap="rnd">
            <a:solidFill>
              <a:srgbClr val="030303"/>
            </a:solidFill>
            <a:prstDash val="solid"/>
            <a:headEnd type="none" w="sm" len="sm"/>
            <a:tailEnd type="none" w="sm" len="sm"/>
          </a:ln>
        </p:spPr>
      </p:sp>
      <p:sp>
        <p:nvSpPr>
          <p:cNvPr id="6" name="AutoShape 6"/>
          <p:cNvSpPr/>
          <p:nvPr/>
        </p:nvSpPr>
        <p:spPr>
          <a:xfrm>
            <a:off x="0" y="0"/>
            <a:ext cx="18268950"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13003591" y="5002591"/>
            <a:ext cx="10530718" cy="0"/>
          </a:xfrm>
          <a:prstGeom prst="line">
            <a:avLst/>
          </a:prstGeom>
          <a:ln w="38100" cap="rnd">
            <a:solidFill>
              <a:srgbClr val="030303"/>
            </a:solidFill>
            <a:prstDash val="solid"/>
            <a:headEnd type="none" w="sm" len="sm"/>
            <a:tailEnd type="none" w="sm" len="sm"/>
          </a:ln>
        </p:spPr>
      </p:sp>
      <p:sp>
        <p:nvSpPr>
          <p:cNvPr id="8" name="AutoShape 8"/>
          <p:cNvSpPr/>
          <p:nvPr/>
        </p:nvSpPr>
        <p:spPr>
          <a:xfrm rot="5400000">
            <a:off x="-5246309" y="5124450"/>
            <a:ext cx="10530718" cy="0"/>
          </a:xfrm>
          <a:prstGeom prst="line">
            <a:avLst/>
          </a:prstGeom>
          <a:ln w="38100" cap="rnd">
            <a:solidFill>
              <a:srgbClr val="030303"/>
            </a:solidFill>
            <a:prstDash val="solid"/>
            <a:headEnd type="none" w="sm" len="sm"/>
            <a:tailEnd type="none" w="sm" len="sm"/>
          </a:ln>
        </p:spPr>
      </p:sp>
      <p:pic>
        <p:nvPicPr>
          <p:cNvPr id="9" name="Picture 9"/>
          <p:cNvPicPr>
            <a:picLocks noChangeAspect="1"/>
          </p:cNvPicPr>
          <p:nvPr/>
        </p:nvPicPr>
        <p:blipFill>
          <a:blip r:embed="rId3"/>
          <a:srcRect t="17237" b="14412"/>
          <a:stretch>
            <a:fillRect/>
          </a:stretch>
        </p:blipFill>
        <p:spPr>
          <a:xfrm>
            <a:off x="38100" y="38100"/>
            <a:ext cx="18211800" cy="8303677"/>
          </a:xfrm>
          <a:prstGeom prst="rect">
            <a:avLst/>
          </a:prstGeom>
        </p:spPr>
      </p:pic>
      <p:grpSp>
        <p:nvGrpSpPr>
          <p:cNvPr id="10" name="Group 10"/>
          <p:cNvGrpSpPr/>
          <p:nvPr/>
        </p:nvGrpSpPr>
        <p:grpSpPr>
          <a:xfrm>
            <a:off x="1955986" y="1496399"/>
            <a:ext cx="14395171" cy="5043797"/>
            <a:chOff x="0" y="0"/>
            <a:chExt cx="3877811" cy="1358712"/>
          </a:xfrm>
        </p:grpSpPr>
        <p:sp>
          <p:nvSpPr>
            <p:cNvPr id="11" name="Freeform 11"/>
            <p:cNvSpPr/>
            <p:nvPr/>
          </p:nvSpPr>
          <p:spPr>
            <a:xfrm>
              <a:off x="0" y="0"/>
              <a:ext cx="3877811" cy="1358712"/>
            </a:xfrm>
            <a:custGeom>
              <a:avLst/>
              <a:gdLst/>
              <a:ahLst/>
              <a:cxnLst/>
              <a:rect l="l" t="t" r="r" b="b"/>
              <a:pathLst>
                <a:path w="3877811" h="1358712">
                  <a:moveTo>
                    <a:pt x="0" y="0"/>
                  </a:moveTo>
                  <a:lnTo>
                    <a:pt x="3877811" y="0"/>
                  </a:lnTo>
                  <a:lnTo>
                    <a:pt x="3877811" y="1358712"/>
                  </a:lnTo>
                  <a:lnTo>
                    <a:pt x="0" y="1358712"/>
                  </a:lnTo>
                  <a:close/>
                </a:path>
              </a:pathLst>
            </a:custGeom>
            <a:solidFill>
              <a:srgbClr val="FFFFFF">
                <a:alpha val="80784"/>
              </a:srgbClr>
            </a:solidFill>
          </p:spPr>
        </p:sp>
      </p:grpSp>
      <p:sp>
        <p:nvSpPr>
          <p:cNvPr id="13" name="TextBox 13"/>
          <p:cNvSpPr txBox="1"/>
          <p:nvPr/>
        </p:nvSpPr>
        <p:spPr>
          <a:xfrm>
            <a:off x="7579788" y="8878320"/>
            <a:ext cx="8771369" cy="645661"/>
          </a:xfrm>
          <a:prstGeom prst="rect">
            <a:avLst/>
          </a:prstGeom>
        </p:spPr>
        <p:txBody>
          <a:bodyPr lIns="0" tIns="0" rIns="0" bIns="0" rtlCol="0" anchor="t">
            <a:spAutoFit/>
          </a:bodyPr>
          <a:lstStyle/>
          <a:p>
            <a:pPr algn="ctr">
              <a:lnSpc>
                <a:spcPts val="5478"/>
              </a:lnSpc>
            </a:pPr>
            <a:r>
              <a:rPr lang="en-US" sz="3489" spc="495">
                <a:solidFill>
                  <a:srgbClr val="3E4044"/>
                </a:solidFill>
                <a:latin typeface="League Spartan"/>
              </a:rPr>
              <a:t>FOCUS ON PREVENTION</a:t>
            </a:r>
          </a:p>
        </p:txBody>
      </p:sp>
      <p:grpSp>
        <p:nvGrpSpPr>
          <p:cNvPr id="14" name="Group 14"/>
          <p:cNvGrpSpPr/>
          <p:nvPr/>
        </p:nvGrpSpPr>
        <p:grpSpPr>
          <a:xfrm>
            <a:off x="2396266" y="2271986"/>
            <a:ext cx="13476419" cy="3764762"/>
            <a:chOff x="0" y="0"/>
            <a:chExt cx="17968558" cy="5019682"/>
          </a:xfrm>
        </p:grpSpPr>
        <p:sp>
          <p:nvSpPr>
            <p:cNvPr id="15" name="TextBox 15"/>
            <p:cNvSpPr txBox="1"/>
            <p:nvPr/>
          </p:nvSpPr>
          <p:spPr>
            <a:xfrm>
              <a:off x="0" y="-57150"/>
              <a:ext cx="17968558" cy="4029155"/>
            </a:xfrm>
            <a:prstGeom prst="rect">
              <a:avLst/>
            </a:prstGeom>
          </p:spPr>
          <p:txBody>
            <a:bodyPr lIns="0" tIns="0" rIns="0" bIns="0" rtlCol="0" anchor="t">
              <a:spAutoFit/>
            </a:bodyPr>
            <a:lstStyle/>
            <a:p>
              <a:pPr>
                <a:lnSpc>
                  <a:spcPts val="3569"/>
                </a:lnSpc>
              </a:pPr>
              <a:r>
                <a:rPr lang="en-US" sz="2549">
                  <a:solidFill>
                    <a:srgbClr val="030303"/>
                  </a:solidFill>
                  <a:latin typeface="League Spartan Bold"/>
                </a:rPr>
                <a:t>"I am emphasizing the importance of protecting our Nation from the health risks of marijuana use in adolescence and during pregnancy. Recent increases</a:t>
              </a:r>
            </a:p>
            <a:p>
              <a:pPr>
                <a:lnSpc>
                  <a:spcPts val="3569"/>
                </a:lnSpc>
              </a:pPr>
              <a:r>
                <a:rPr lang="en-US" sz="2549">
                  <a:solidFill>
                    <a:srgbClr val="030303"/>
                  </a:solidFill>
                  <a:latin typeface="League Spartan Bold"/>
                </a:rPr>
                <a:t> in access to marijuana and in its potency, along with misperceptions of safety of marijuana endanger our most precious resource, our nation’s youth."</a:t>
              </a:r>
            </a:p>
            <a:p>
              <a:pPr>
                <a:lnSpc>
                  <a:spcPts val="3289"/>
                </a:lnSpc>
              </a:pPr>
              <a:endParaRPr lang="en-US" sz="2549">
                <a:solidFill>
                  <a:srgbClr val="030303"/>
                </a:solidFill>
                <a:latin typeface="League Spartan Bold"/>
              </a:endParaRPr>
            </a:p>
            <a:p>
              <a:pPr algn="r">
                <a:lnSpc>
                  <a:spcPts val="2869"/>
                </a:lnSpc>
              </a:pPr>
              <a:r>
                <a:rPr lang="en-US" sz="2049">
                  <a:solidFill>
                    <a:srgbClr val="030303"/>
                  </a:solidFill>
                  <a:latin typeface="League Spartan Bold"/>
                </a:rPr>
                <a:t>~Surgeon General VADM Jerome Adams</a:t>
              </a:r>
            </a:p>
            <a:p>
              <a:pPr>
                <a:lnSpc>
                  <a:spcPts val="770"/>
                </a:lnSpc>
              </a:pPr>
              <a:endParaRPr lang="en-US" sz="2049">
                <a:solidFill>
                  <a:srgbClr val="030303"/>
                </a:solidFill>
                <a:latin typeface="League Spartan Bold"/>
              </a:endParaRPr>
            </a:p>
            <a:p>
              <a:pPr>
                <a:lnSpc>
                  <a:spcPts val="3010"/>
                </a:lnSpc>
                <a:spcBef>
                  <a:spcPct val="0"/>
                </a:spcBef>
              </a:pPr>
              <a:endParaRPr lang="en-US" sz="2049">
                <a:solidFill>
                  <a:srgbClr val="030303"/>
                </a:solidFill>
                <a:latin typeface="League Spartan Bold"/>
              </a:endParaRPr>
            </a:p>
          </p:txBody>
        </p:sp>
        <p:sp>
          <p:nvSpPr>
            <p:cNvPr id="16" name="TextBox 16"/>
            <p:cNvSpPr txBox="1"/>
            <p:nvPr/>
          </p:nvSpPr>
          <p:spPr>
            <a:xfrm>
              <a:off x="2909078" y="4203494"/>
              <a:ext cx="12502698" cy="816188"/>
            </a:xfrm>
            <a:prstGeom prst="rect">
              <a:avLst/>
            </a:prstGeom>
          </p:spPr>
          <p:txBody>
            <a:bodyPr lIns="0" tIns="0" rIns="0" bIns="0" rtlCol="0" anchor="t">
              <a:spAutoFit/>
            </a:bodyPr>
            <a:lstStyle/>
            <a:p>
              <a:pPr algn="ctr">
                <a:lnSpc>
                  <a:spcPts val="5109"/>
                </a:lnSpc>
                <a:spcBef>
                  <a:spcPct val="0"/>
                </a:spcBef>
              </a:pPr>
              <a:r>
                <a:rPr lang="en-US" sz="3649">
                  <a:solidFill>
                    <a:srgbClr val="000000"/>
                  </a:solidFill>
                  <a:latin typeface="League Spartan"/>
                </a:rPr>
                <a:t>TALK TO THEM…THEY ARE LISTENING.</a:t>
              </a:r>
            </a:p>
          </p:txBody>
        </p:sp>
      </p:grpSp>
      <p:pic>
        <p:nvPicPr>
          <p:cNvPr id="17" name="Picture 16">
            <a:extLst>
              <a:ext uri="{FF2B5EF4-FFF2-40B4-BE49-F238E27FC236}">
                <a16:creationId xmlns:a16="http://schemas.microsoft.com/office/drawing/2014/main" id="{26E09EA2-2E4D-CC93-2899-EF205C689745}"/>
              </a:ext>
            </a:extLst>
          </p:cNvPr>
          <p:cNvPicPr>
            <a:picLocks noChangeAspect="1"/>
          </p:cNvPicPr>
          <p:nvPr/>
        </p:nvPicPr>
        <p:blipFill>
          <a:blip r:embed="rId4"/>
          <a:stretch>
            <a:fillRect/>
          </a:stretch>
        </p:blipFill>
        <p:spPr>
          <a:xfrm>
            <a:off x="778502" y="8436113"/>
            <a:ext cx="2316681" cy="1621677"/>
          </a:xfrm>
          <a:prstGeom prst="rect">
            <a:avLst/>
          </a:prstGeom>
        </p:spPr>
      </p:pic>
      <p:sp>
        <p:nvSpPr>
          <p:cNvPr id="4" name="Slide Number Placeholder 3">
            <a:extLst>
              <a:ext uri="{FF2B5EF4-FFF2-40B4-BE49-F238E27FC236}">
                <a16:creationId xmlns:a16="http://schemas.microsoft.com/office/drawing/2014/main" id="{10846CEA-68DF-450A-BCAE-CDD7E74BE452}"/>
              </a:ext>
            </a:extLst>
          </p:cNvPr>
          <p:cNvSpPr>
            <a:spLocks noGrp="1"/>
          </p:cNvSpPr>
          <p:nvPr>
            <p:ph type="sldNum" sz="quarter" idx="12"/>
          </p:nvPr>
        </p:nvSpPr>
        <p:spPr/>
        <p:txBody>
          <a:bodyPr/>
          <a:lstStyle/>
          <a:p>
            <a:fld id="{B6F15528-21DE-4FAA-801E-634DDDAF4B2B}" type="slidenum">
              <a:rPr lang="en-US" smtClean="0"/>
              <a:pPr/>
              <a:t>17</a:t>
            </a:fld>
            <a:endParaRPr lang="en-US"/>
          </a:p>
        </p:txBody>
      </p:sp>
      <p:pic>
        <p:nvPicPr>
          <p:cNvPr id="18" name="Picture 3" descr="FSBC LOGO">
            <a:extLst>
              <a:ext uri="{FF2B5EF4-FFF2-40B4-BE49-F238E27FC236}">
                <a16:creationId xmlns:a16="http://schemas.microsoft.com/office/drawing/2014/main" id="{E1FCED22-E8B8-489C-B7BB-12030F4EBD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DFD6"/>
        </a:solidFill>
        <a:effectLst/>
      </p:bgPr>
    </p:bg>
    <p:spTree>
      <p:nvGrpSpPr>
        <p:cNvPr id="1" name=""/>
        <p:cNvGrpSpPr/>
        <p:nvPr/>
      </p:nvGrpSpPr>
      <p:grpSpPr>
        <a:xfrm>
          <a:off x="0" y="0"/>
          <a:ext cx="0" cy="0"/>
          <a:chOff x="0" y="0"/>
          <a:chExt cx="0" cy="0"/>
        </a:xfrm>
      </p:grpSpPr>
      <p:grpSp>
        <p:nvGrpSpPr>
          <p:cNvPr id="2" name="Group 2"/>
          <p:cNvGrpSpPr/>
          <p:nvPr/>
        </p:nvGrpSpPr>
        <p:grpSpPr>
          <a:xfrm>
            <a:off x="0" y="8244738"/>
            <a:ext cx="18268950" cy="2004162"/>
            <a:chOff x="0" y="0"/>
            <a:chExt cx="6664562" cy="731124"/>
          </a:xfrm>
        </p:grpSpPr>
        <p:sp>
          <p:nvSpPr>
            <p:cNvPr id="3" name="Freeform 3"/>
            <p:cNvSpPr/>
            <p:nvPr/>
          </p:nvSpPr>
          <p:spPr>
            <a:xfrm>
              <a:off x="0" y="0"/>
              <a:ext cx="6664562" cy="731124"/>
            </a:xfrm>
            <a:custGeom>
              <a:avLst/>
              <a:gdLst/>
              <a:ahLst/>
              <a:cxnLst/>
              <a:rect l="l" t="t" r="r" b="b"/>
              <a:pathLst>
                <a:path w="6664562" h="731124">
                  <a:moveTo>
                    <a:pt x="0" y="0"/>
                  </a:moveTo>
                  <a:lnTo>
                    <a:pt x="6664562" y="0"/>
                  </a:lnTo>
                  <a:lnTo>
                    <a:pt x="6664562" y="731124"/>
                  </a:lnTo>
                  <a:lnTo>
                    <a:pt x="0" y="731124"/>
                  </a:lnTo>
                  <a:close/>
                </a:path>
              </a:pathLst>
            </a:custGeom>
            <a:solidFill>
              <a:srgbClr val="FFFFFF"/>
            </a:solidFill>
          </p:spPr>
        </p:sp>
      </p:grpSp>
      <p:sp>
        <p:nvSpPr>
          <p:cNvPr id="5" name="AutoShape 5"/>
          <p:cNvSpPr/>
          <p:nvPr/>
        </p:nvSpPr>
        <p:spPr>
          <a:xfrm>
            <a:off x="0" y="10248900"/>
            <a:ext cx="18973084" cy="0"/>
          </a:xfrm>
          <a:prstGeom prst="line">
            <a:avLst/>
          </a:prstGeom>
          <a:ln w="38100" cap="rnd">
            <a:solidFill>
              <a:srgbClr val="030303"/>
            </a:solidFill>
            <a:prstDash val="solid"/>
            <a:headEnd type="none" w="sm" len="sm"/>
            <a:tailEnd type="none" w="sm" len="sm"/>
          </a:ln>
        </p:spPr>
      </p:sp>
      <p:sp>
        <p:nvSpPr>
          <p:cNvPr id="6" name="AutoShape 6"/>
          <p:cNvSpPr/>
          <p:nvPr/>
        </p:nvSpPr>
        <p:spPr>
          <a:xfrm>
            <a:off x="4000500" y="0"/>
            <a:ext cx="10287000"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13003591" y="5124450"/>
            <a:ext cx="10530718" cy="0"/>
          </a:xfrm>
          <a:prstGeom prst="line">
            <a:avLst/>
          </a:prstGeom>
          <a:ln w="38100" cap="rnd">
            <a:solidFill>
              <a:srgbClr val="030303"/>
            </a:solidFill>
            <a:prstDash val="solid"/>
            <a:headEnd type="none" w="sm" len="sm"/>
            <a:tailEnd type="none" w="sm" len="sm"/>
          </a:ln>
        </p:spPr>
      </p:sp>
      <p:sp>
        <p:nvSpPr>
          <p:cNvPr id="8" name="AutoShape 8"/>
          <p:cNvSpPr/>
          <p:nvPr/>
        </p:nvSpPr>
        <p:spPr>
          <a:xfrm rot="5400000">
            <a:off x="-5246309" y="5124450"/>
            <a:ext cx="10530718" cy="0"/>
          </a:xfrm>
          <a:prstGeom prst="line">
            <a:avLst/>
          </a:prstGeom>
          <a:ln w="38100" cap="rnd">
            <a:solidFill>
              <a:srgbClr val="030303"/>
            </a:solidFill>
            <a:prstDash val="solid"/>
            <a:headEnd type="none" w="sm" len="sm"/>
            <a:tailEnd type="none" w="sm" len="sm"/>
          </a:ln>
        </p:spPr>
      </p:sp>
      <p:pic>
        <p:nvPicPr>
          <p:cNvPr id="9" name="Picture 9"/>
          <p:cNvPicPr>
            <a:picLocks noChangeAspect="1"/>
          </p:cNvPicPr>
          <p:nvPr/>
        </p:nvPicPr>
        <p:blipFill>
          <a:blip r:embed="rId3"/>
          <a:srcRect r="14364"/>
          <a:stretch>
            <a:fillRect/>
          </a:stretch>
        </p:blipFill>
        <p:spPr>
          <a:xfrm>
            <a:off x="4040634" y="38100"/>
            <a:ext cx="10218952" cy="7960395"/>
          </a:xfrm>
          <a:prstGeom prst="rect">
            <a:avLst/>
          </a:prstGeom>
        </p:spPr>
      </p:pic>
      <p:grpSp>
        <p:nvGrpSpPr>
          <p:cNvPr id="10" name="Group 10"/>
          <p:cNvGrpSpPr/>
          <p:nvPr/>
        </p:nvGrpSpPr>
        <p:grpSpPr>
          <a:xfrm>
            <a:off x="4492515" y="864531"/>
            <a:ext cx="9377023" cy="6276831"/>
            <a:chOff x="0" y="0"/>
            <a:chExt cx="2526008" cy="1690870"/>
          </a:xfrm>
        </p:grpSpPr>
        <p:sp>
          <p:nvSpPr>
            <p:cNvPr id="11" name="Freeform 11"/>
            <p:cNvSpPr/>
            <p:nvPr/>
          </p:nvSpPr>
          <p:spPr>
            <a:xfrm>
              <a:off x="0" y="0"/>
              <a:ext cx="2526008" cy="1690870"/>
            </a:xfrm>
            <a:custGeom>
              <a:avLst/>
              <a:gdLst/>
              <a:ahLst/>
              <a:cxnLst/>
              <a:rect l="l" t="t" r="r" b="b"/>
              <a:pathLst>
                <a:path w="2526008" h="1690870">
                  <a:moveTo>
                    <a:pt x="0" y="0"/>
                  </a:moveTo>
                  <a:lnTo>
                    <a:pt x="2526008" y="0"/>
                  </a:lnTo>
                  <a:lnTo>
                    <a:pt x="2526008" y="1690870"/>
                  </a:lnTo>
                  <a:lnTo>
                    <a:pt x="0" y="1690870"/>
                  </a:lnTo>
                  <a:close/>
                </a:path>
              </a:pathLst>
            </a:custGeom>
            <a:solidFill>
              <a:srgbClr val="FFFFFF">
                <a:alpha val="81961"/>
              </a:srgbClr>
            </a:solidFill>
          </p:spPr>
        </p:sp>
      </p:grpSp>
      <p:pic>
        <p:nvPicPr>
          <p:cNvPr id="12" name="Picture 12"/>
          <p:cNvPicPr>
            <a:picLocks noChangeAspect="1"/>
          </p:cNvPicPr>
          <p:nvPr/>
        </p:nvPicPr>
        <p:blipFill>
          <a:blip r:embed="rId4">
            <a:alphaModFix amt="82000"/>
          </a:blip>
          <a:srcRect t="17056" b="15028"/>
          <a:stretch>
            <a:fillRect/>
          </a:stretch>
        </p:blipFill>
        <p:spPr>
          <a:xfrm>
            <a:off x="38100" y="-965"/>
            <a:ext cx="18211800" cy="8245703"/>
          </a:xfrm>
          <a:prstGeom prst="rect">
            <a:avLst/>
          </a:prstGeom>
        </p:spPr>
      </p:pic>
      <p:grpSp>
        <p:nvGrpSpPr>
          <p:cNvPr id="13" name="Group 13"/>
          <p:cNvGrpSpPr/>
          <p:nvPr/>
        </p:nvGrpSpPr>
        <p:grpSpPr>
          <a:xfrm>
            <a:off x="38100" y="6761583"/>
            <a:ext cx="18211800" cy="1483155"/>
            <a:chOff x="0" y="0"/>
            <a:chExt cx="4796523" cy="390625"/>
          </a:xfrm>
        </p:grpSpPr>
        <p:sp>
          <p:nvSpPr>
            <p:cNvPr id="14" name="Freeform 14"/>
            <p:cNvSpPr/>
            <p:nvPr/>
          </p:nvSpPr>
          <p:spPr>
            <a:xfrm>
              <a:off x="0" y="0"/>
              <a:ext cx="4796524" cy="390625"/>
            </a:xfrm>
            <a:custGeom>
              <a:avLst/>
              <a:gdLst/>
              <a:ahLst/>
              <a:cxnLst/>
              <a:rect l="l" t="t" r="r" b="b"/>
              <a:pathLst>
                <a:path w="4796524" h="390625">
                  <a:moveTo>
                    <a:pt x="0" y="0"/>
                  </a:moveTo>
                  <a:lnTo>
                    <a:pt x="4796524" y="0"/>
                  </a:lnTo>
                  <a:lnTo>
                    <a:pt x="4796524" y="390625"/>
                  </a:lnTo>
                  <a:lnTo>
                    <a:pt x="0" y="390625"/>
                  </a:lnTo>
                  <a:close/>
                </a:path>
              </a:pathLst>
            </a:custGeom>
            <a:solidFill>
              <a:srgbClr val="EBC076">
                <a:alpha val="80784"/>
              </a:srgbClr>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3289"/>
                </a:lnSpc>
              </a:pPr>
              <a:endParaRPr/>
            </a:p>
          </p:txBody>
        </p:sp>
      </p:grpSp>
      <p:sp>
        <p:nvSpPr>
          <p:cNvPr id="17" name="TextBox 17"/>
          <p:cNvSpPr txBox="1"/>
          <p:nvPr/>
        </p:nvSpPr>
        <p:spPr>
          <a:xfrm>
            <a:off x="7473707" y="8866839"/>
            <a:ext cx="8771369" cy="645661"/>
          </a:xfrm>
          <a:prstGeom prst="rect">
            <a:avLst/>
          </a:prstGeom>
        </p:spPr>
        <p:txBody>
          <a:bodyPr lIns="0" tIns="0" rIns="0" bIns="0" rtlCol="0" anchor="t">
            <a:spAutoFit/>
          </a:bodyPr>
          <a:lstStyle/>
          <a:p>
            <a:pPr algn="ctr">
              <a:lnSpc>
                <a:spcPts val="5478"/>
              </a:lnSpc>
            </a:pPr>
            <a:r>
              <a:rPr lang="en-US" sz="3489" spc="495">
                <a:solidFill>
                  <a:srgbClr val="3E4044"/>
                </a:solidFill>
                <a:latin typeface="League Spartan"/>
              </a:rPr>
              <a:t>FOCUS ON PREVENTION</a:t>
            </a:r>
          </a:p>
        </p:txBody>
      </p:sp>
      <p:sp>
        <p:nvSpPr>
          <p:cNvPr id="18" name="TextBox 18"/>
          <p:cNvSpPr txBox="1"/>
          <p:nvPr/>
        </p:nvSpPr>
        <p:spPr>
          <a:xfrm>
            <a:off x="1028700" y="331356"/>
            <a:ext cx="16191030" cy="1651447"/>
          </a:xfrm>
          <a:prstGeom prst="rect">
            <a:avLst/>
          </a:prstGeom>
        </p:spPr>
        <p:txBody>
          <a:bodyPr lIns="0" tIns="0" rIns="0" bIns="0" rtlCol="0" anchor="t">
            <a:spAutoFit/>
          </a:bodyPr>
          <a:lstStyle/>
          <a:p>
            <a:pPr algn="ctr">
              <a:lnSpc>
                <a:spcPts val="4666"/>
              </a:lnSpc>
            </a:pPr>
            <a:r>
              <a:rPr lang="en-US" sz="3049">
                <a:solidFill>
                  <a:srgbClr val="FFFFFF"/>
                </a:solidFill>
                <a:latin typeface="League Spartan Bold"/>
              </a:rPr>
              <a:t>TALKING TO OUR CHILDREN ABOUT </a:t>
            </a:r>
            <a:r>
              <a:rPr lang="en-US" sz="3049">
                <a:solidFill>
                  <a:srgbClr val="FFFFFF"/>
                </a:solidFill>
                <a:latin typeface="League Spartan"/>
              </a:rPr>
              <a:t>M</a:t>
            </a:r>
            <a:r>
              <a:rPr lang="en-US" sz="3049">
                <a:solidFill>
                  <a:srgbClr val="FFFFFF"/>
                </a:solidFill>
                <a:latin typeface="League Spartan Bold"/>
              </a:rPr>
              <a:t>ARIJUANA USE ISN’T ALWAYS EASY…</a:t>
            </a:r>
          </a:p>
          <a:p>
            <a:pPr algn="ctr">
              <a:lnSpc>
                <a:spcPts val="4666"/>
              </a:lnSpc>
            </a:pPr>
            <a:r>
              <a:rPr lang="en-US" sz="3049">
                <a:solidFill>
                  <a:srgbClr val="FFFFFF"/>
                </a:solidFill>
                <a:latin typeface="League Spartan Bold"/>
              </a:rPr>
              <a:t>BUT IT IS CRUCIAL FOR PREVENTION.</a:t>
            </a:r>
          </a:p>
          <a:p>
            <a:pPr>
              <a:lnSpc>
                <a:spcPts val="770"/>
              </a:lnSpc>
            </a:pPr>
            <a:endParaRPr lang="en-US" sz="3049">
              <a:solidFill>
                <a:srgbClr val="FFFFFF"/>
              </a:solidFill>
              <a:latin typeface="League Spartan Bold"/>
            </a:endParaRPr>
          </a:p>
          <a:p>
            <a:pPr>
              <a:lnSpc>
                <a:spcPts val="3010"/>
              </a:lnSpc>
              <a:spcBef>
                <a:spcPct val="0"/>
              </a:spcBef>
            </a:pPr>
            <a:endParaRPr lang="en-US" sz="3049">
              <a:solidFill>
                <a:srgbClr val="FFFFFF"/>
              </a:solidFill>
              <a:latin typeface="League Spartan Bold"/>
            </a:endParaRPr>
          </a:p>
        </p:txBody>
      </p:sp>
      <p:sp>
        <p:nvSpPr>
          <p:cNvPr id="19" name="TextBox 19"/>
          <p:cNvSpPr txBox="1"/>
          <p:nvPr/>
        </p:nvSpPr>
        <p:spPr>
          <a:xfrm>
            <a:off x="2584446" y="7201535"/>
            <a:ext cx="13079538" cy="546101"/>
          </a:xfrm>
          <a:prstGeom prst="rect">
            <a:avLst/>
          </a:prstGeom>
        </p:spPr>
        <p:txBody>
          <a:bodyPr lIns="0" tIns="0" rIns="0" bIns="0" rtlCol="0" anchor="t">
            <a:spAutoFit/>
          </a:bodyPr>
          <a:lstStyle/>
          <a:p>
            <a:pPr algn="ctr">
              <a:lnSpc>
                <a:spcPts val="4549"/>
              </a:lnSpc>
              <a:spcBef>
                <a:spcPct val="0"/>
              </a:spcBef>
            </a:pPr>
            <a:r>
              <a:rPr lang="en-US" sz="3249" spc="422">
                <a:solidFill>
                  <a:srgbClr val="FFFFFF"/>
                </a:solidFill>
                <a:latin typeface="League Spartan"/>
              </a:rPr>
              <a:t>SILENCE ISN'T GOLDEN – IT'S PERMISSION.</a:t>
            </a:r>
          </a:p>
        </p:txBody>
      </p:sp>
      <p:pic>
        <p:nvPicPr>
          <p:cNvPr id="20" name="Picture 19">
            <a:extLst>
              <a:ext uri="{FF2B5EF4-FFF2-40B4-BE49-F238E27FC236}">
                <a16:creationId xmlns:a16="http://schemas.microsoft.com/office/drawing/2014/main" id="{D7F593BF-2F70-FEFB-97DE-E568E46CB421}"/>
              </a:ext>
            </a:extLst>
          </p:cNvPr>
          <p:cNvPicPr>
            <a:picLocks noChangeAspect="1"/>
          </p:cNvPicPr>
          <p:nvPr/>
        </p:nvPicPr>
        <p:blipFill>
          <a:blip r:embed="rId5"/>
          <a:stretch>
            <a:fillRect/>
          </a:stretch>
        </p:blipFill>
        <p:spPr>
          <a:xfrm>
            <a:off x="1028700" y="8296461"/>
            <a:ext cx="2316681" cy="1621677"/>
          </a:xfrm>
          <a:prstGeom prst="rect">
            <a:avLst/>
          </a:prstGeom>
        </p:spPr>
      </p:pic>
      <p:sp>
        <p:nvSpPr>
          <p:cNvPr id="4" name="Slide Number Placeholder 3">
            <a:extLst>
              <a:ext uri="{FF2B5EF4-FFF2-40B4-BE49-F238E27FC236}">
                <a16:creationId xmlns:a16="http://schemas.microsoft.com/office/drawing/2014/main" id="{D6AB429B-8407-4512-84F5-ED4794E5C4C9}"/>
              </a:ext>
            </a:extLst>
          </p:cNvPr>
          <p:cNvSpPr>
            <a:spLocks noGrp="1"/>
          </p:cNvSpPr>
          <p:nvPr>
            <p:ph type="sldNum" sz="quarter" idx="12"/>
          </p:nvPr>
        </p:nvSpPr>
        <p:spPr/>
        <p:txBody>
          <a:bodyPr/>
          <a:lstStyle/>
          <a:p>
            <a:fld id="{B6F15528-21DE-4FAA-801E-634DDDAF4B2B}" type="slidenum">
              <a:rPr lang="en-US" smtClean="0"/>
              <a:pPr/>
              <a:t>18</a:t>
            </a:fld>
            <a:endParaRPr lang="en-US"/>
          </a:p>
        </p:txBody>
      </p:sp>
      <p:pic>
        <p:nvPicPr>
          <p:cNvPr id="21" name="Picture 3" descr="FSBC LOGO">
            <a:extLst>
              <a:ext uri="{FF2B5EF4-FFF2-40B4-BE49-F238E27FC236}">
                <a16:creationId xmlns:a16="http://schemas.microsoft.com/office/drawing/2014/main" id="{B198EFA1-A39E-44C1-9EA1-1299ADBFA3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780536" y="9017808"/>
            <a:ext cx="8771369" cy="645661"/>
          </a:xfrm>
          <a:prstGeom prst="rect">
            <a:avLst/>
          </a:prstGeom>
        </p:spPr>
        <p:txBody>
          <a:bodyPr lIns="0" tIns="0" rIns="0" bIns="0" rtlCol="0" anchor="t">
            <a:spAutoFit/>
          </a:bodyPr>
          <a:lstStyle/>
          <a:p>
            <a:pPr algn="ctr">
              <a:lnSpc>
                <a:spcPts val="5478"/>
              </a:lnSpc>
            </a:pPr>
            <a:r>
              <a:rPr lang="en-US" sz="3489" spc="495">
                <a:solidFill>
                  <a:srgbClr val="000000"/>
                </a:solidFill>
                <a:latin typeface="League Spartan"/>
              </a:rPr>
              <a:t>FOCUS ON PREVENTION</a:t>
            </a:r>
          </a:p>
        </p:txBody>
      </p:sp>
      <p:sp>
        <p:nvSpPr>
          <p:cNvPr id="4" name="AutoShape 4"/>
          <p:cNvSpPr/>
          <p:nvPr/>
        </p:nvSpPr>
        <p:spPr>
          <a:xfrm rot="5400000">
            <a:off x="-5436045" y="5124450"/>
            <a:ext cx="10910190" cy="0"/>
          </a:xfrm>
          <a:prstGeom prst="line">
            <a:avLst/>
          </a:prstGeom>
          <a:ln w="38100" cap="rnd">
            <a:solidFill>
              <a:srgbClr val="3E4044"/>
            </a:solidFill>
            <a:prstDash val="solid"/>
            <a:headEnd type="none" w="sm" len="sm"/>
            <a:tailEnd type="none" w="sm" len="sm"/>
          </a:ln>
        </p:spPr>
      </p:sp>
      <p:sp>
        <p:nvSpPr>
          <p:cNvPr id="5" name="AutoShape 5"/>
          <p:cNvSpPr/>
          <p:nvPr/>
        </p:nvSpPr>
        <p:spPr>
          <a:xfrm rot="5400000">
            <a:off x="12863358" y="4845590"/>
            <a:ext cx="10794118" cy="0"/>
          </a:xfrm>
          <a:prstGeom prst="line">
            <a:avLst/>
          </a:prstGeom>
          <a:ln w="28575" cap="rnd">
            <a:solidFill>
              <a:srgbClr val="3E4044"/>
            </a:solidFill>
            <a:prstDash val="solid"/>
            <a:headEnd type="none" w="sm" len="sm"/>
            <a:tailEnd type="none" w="sm" len="sm"/>
          </a:ln>
        </p:spPr>
      </p:sp>
      <p:sp>
        <p:nvSpPr>
          <p:cNvPr id="6" name="AutoShape 6"/>
          <p:cNvSpPr/>
          <p:nvPr/>
        </p:nvSpPr>
        <p:spPr>
          <a:xfrm>
            <a:off x="3991636" y="10287000"/>
            <a:ext cx="10278136" cy="0"/>
          </a:xfrm>
          <a:prstGeom prst="line">
            <a:avLst/>
          </a:prstGeom>
          <a:ln w="9525" cap="rnd">
            <a:solidFill>
              <a:srgbClr val="3E4044"/>
            </a:solidFill>
            <a:prstDash val="solid"/>
            <a:headEnd type="none" w="sm" len="sm"/>
            <a:tailEnd type="none" w="sm" len="sm"/>
          </a:ln>
        </p:spPr>
      </p:sp>
      <p:sp>
        <p:nvSpPr>
          <p:cNvPr id="7" name="AutoShape 7"/>
          <p:cNvSpPr/>
          <p:nvPr/>
        </p:nvSpPr>
        <p:spPr>
          <a:xfrm>
            <a:off x="-590287" y="10256937"/>
            <a:ext cx="19347236" cy="0"/>
          </a:xfrm>
          <a:prstGeom prst="line">
            <a:avLst/>
          </a:prstGeom>
          <a:ln w="38100" cap="rnd">
            <a:solidFill>
              <a:srgbClr val="030303"/>
            </a:solidFill>
            <a:prstDash val="solid"/>
            <a:headEnd type="none" w="sm" len="sm"/>
            <a:tailEnd type="none" w="sm" len="sm"/>
          </a:ln>
        </p:spPr>
      </p:sp>
      <p:sp>
        <p:nvSpPr>
          <p:cNvPr id="8" name="AutoShape 8"/>
          <p:cNvSpPr/>
          <p:nvPr/>
        </p:nvSpPr>
        <p:spPr>
          <a:xfrm>
            <a:off x="-13296" y="0"/>
            <a:ext cx="18770245" cy="0"/>
          </a:xfrm>
          <a:prstGeom prst="line">
            <a:avLst/>
          </a:prstGeom>
          <a:ln w="38100" cap="rnd">
            <a:solidFill>
              <a:srgbClr val="030303"/>
            </a:solidFill>
            <a:prstDash val="solid"/>
            <a:headEnd type="none" w="sm" len="sm"/>
            <a:tailEnd type="none" w="sm" len="sm"/>
          </a:ln>
        </p:spPr>
      </p:sp>
      <p:pic>
        <p:nvPicPr>
          <p:cNvPr id="9" name="Picture 9"/>
          <p:cNvPicPr>
            <a:picLocks noChangeAspect="1"/>
          </p:cNvPicPr>
          <p:nvPr/>
        </p:nvPicPr>
        <p:blipFill>
          <a:blip r:embed="rId3"/>
          <a:srcRect t="16053" b="13963"/>
          <a:stretch>
            <a:fillRect/>
          </a:stretch>
        </p:blipFill>
        <p:spPr>
          <a:xfrm>
            <a:off x="-13296" y="38100"/>
            <a:ext cx="18288000" cy="8532373"/>
          </a:xfrm>
          <a:prstGeom prst="rect">
            <a:avLst/>
          </a:prstGeom>
        </p:spPr>
      </p:pic>
      <p:sp>
        <p:nvSpPr>
          <p:cNvPr id="11" name="TextBox 11"/>
          <p:cNvSpPr txBox="1"/>
          <p:nvPr/>
        </p:nvSpPr>
        <p:spPr>
          <a:xfrm>
            <a:off x="1028700" y="857842"/>
            <a:ext cx="12850617" cy="3504034"/>
          </a:xfrm>
          <a:prstGeom prst="rect">
            <a:avLst/>
          </a:prstGeom>
        </p:spPr>
        <p:txBody>
          <a:bodyPr lIns="0" tIns="0" rIns="0" bIns="0" rtlCol="0" anchor="t">
            <a:spAutoFit/>
          </a:bodyPr>
          <a:lstStyle/>
          <a:p>
            <a:pPr>
              <a:lnSpc>
                <a:spcPts val="5009"/>
              </a:lnSpc>
            </a:pPr>
            <a:r>
              <a:rPr lang="en-US" sz="3738" spc="138">
                <a:solidFill>
                  <a:srgbClr val="FFFFFF"/>
                </a:solidFill>
                <a:latin typeface="League Spartan"/>
              </a:rPr>
              <a:t>Marijuana significantly impairs judgment, </a:t>
            </a:r>
          </a:p>
          <a:p>
            <a:pPr>
              <a:lnSpc>
                <a:spcPts val="5009"/>
              </a:lnSpc>
            </a:pPr>
            <a:r>
              <a:rPr lang="en-US" sz="3738" spc="138">
                <a:solidFill>
                  <a:srgbClr val="FFFFFF"/>
                </a:solidFill>
                <a:latin typeface="League Spartan"/>
              </a:rPr>
              <a:t>motor coordination, and reaction time. Studies have found a direct relationship between blood THC concentration and impaired driving ability.</a:t>
            </a:r>
          </a:p>
          <a:p>
            <a:pPr algn="r">
              <a:lnSpc>
                <a:spcPts val="3920"/>
              </a:lnSpc>
            </a:pPr>
            <a:endParaRPr lang="en-US" sz="3738" spc="138">
              <a:solidFill>
                <a:srgbClr val="FFFFFF"/>
              </a:solidFill>
              <a:latin typeface="League Spartan"/>
            </a:endParaRPr>
          </a:p>
          <a:p>
            <a:pPr algn="r">
              <a:lnSpc>
                <a:spcPts val="3920"/>
              </a:lnSpc>
            </a:pPr>
            <a:r>
              <a:rPr lang="en-US" sz="3062" spc="113">
                <a:solidFill>
                  <a:srgbClr val="FFFFFF"/>
                </a:solidFill>
                <a:latin typeface="Code Pro"/>
              </a:rPr>
              <a:t>(NIDA)</a:t>
            </a:r>
          </a:p>
        </p:txBody>
      </p:sp>
      <p:pic>
        <p:nvPicPr>
          <p:cNvPr id="12" name="Picture 11">
            <a:extLst>
              <a:ext uri="{FF2B5EF4-FFF2-40B4-BE49-F238E27FC236}">
                <a16:creationId xmlns:a16="http://schemas.microsoft.com/office/drawing/2014/main" id="{D86071B5-F974-73C8-AE93-6AF825267E3C}"/>
              </a:ext>
            </a:extLst>
          </p:cNvPr>
          <p:cNvPicPr>
            <a:picLocks noChangeAspect="1"/>
          </p:cNvPicPr>
          <p:nvPr/>
        </p:nvPicPr>
        <p:blipFill>
          <a:blip r:embed="rId4"/>
          <a:stretch>
            <a:fillRect/>
          </a:stretch>
        </p:blipFill>
        <p:spPr>
          <a:xfrm>
            <a:off x="1028700" y="8640545"/>
            <a:ext cx="2141914" cy="1499340"/>
          </a:xfrm>
          <a:prstGeom prst="rect">
            <a:avLst/>
          </a:prstGeom>
        </p:spPr>
      </p:pic>
      <p:sp>
        <p:nvSpPr>
          <p:cNvPr id="2" name="Slide Number Placeholder 1">
            <a:extLst>
              <a:ext uri="{FF2B5EF4-FFF2-40B4-BE49-F238E27FC236}">
                <a16:creationId xmlns:a16="http://schemas.microsoft.com/office/drawing/2014/main" id="{E532B29F-DA4C-4D85-BE10-6DB973892A4E}"/>
              </a:ext>
            </a:extLst>
          </p:cNvPr>
          <p:cNvSpPr>
            <a:spLocks noGrp="1"/>
          </p:cNvSpPr>
          <p:nvPr>
            <p:ph type="sldNum" sz="quarter" idx="12"/>
          </p:nvPr>
        </p:nvSpPr>
        <p:spPr/>
        <p:txBody>
          <a:bodyPr/>
          <a:lstStyle/>
          <a:p>
            <a:fld id="{B6F15528-21DE-4FAA-801E-634DDDAF4B2B}" type="slidenum">
              <a:rPr lang="en-US" smtClean="0"/>
              <a:pPr/>
              <a:t>2</a:t>
            </a:fld>
            <a:endParaRPr lang="en-US"/>
          </a:p>
        </p:txBody>
      </p:sp>
      <p:pic>
        <p:nvPicPr>
          <p:cNvPr id="1027" name="Picture 3" descr="FSBC LOGO">
            <a:extLst>
              <a:ext uri="{FF2B5EF4-FFF2-40B4-BE49-F238E27FC236}">
                <a16:creationId xmlns:a16="http://schemas.microsoft.com/office/drawing/2014/main" id="{7E7C2569-36B9-4DB4-9FF2-2EBF29520F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399312" y="8976917"/>
            <a:ext cx="8771369" cy="645661"/>
          </a:xfrm>
          <a:prstGeom prst="rect">
            <a:avLst/>
          </a:prstGeom>
        </p:spPr>
        <p:txBody>
          <a:bodyPr lIns="0" tIns="0" rIns="0" bIns="0" rtlCol="0" anchor="t">
            <a:spAutoFit/>
          </a:bodyPr>
          <a:lstStyle/>
          <a:p>
            <a:pPr algn="ctr">
              <a:lnSpc>
                <a:spcPts val="5478"/>
              </a:lnSpc>
            </a:pPr>
            <a:r>
              <a:rPr lang="en-US" sz="3489" spc="495">
                <a:solidFill>
                  <a:srgbClr val="000000"/>
                </a:solidFill>
                <a:latin typeface="League Spartan"/>
              </a:rPr>
              <a:t>FOCUS ON PREVENTION</a:t>
            </a:r>
          </a:p>
        </p:txBody>
      </p:sp>
      <p:sp>
        <p:nvSpPr>
          <p:cNvPr id="6" name="AutoShape 6"/>
          <p:cNvSpPr/>
          <p:nvPr/>
        </p:nvSpPr>
        <p:spPr>
          <a:xfrm rot="5400000">
            <a:off x="12876654" y="4875654"/>
            <a:ext cx="10794118" cy="0"/>
          </a:xfrm>
          <a:prstGeom prst="line">
            <a:avLst/>
          </a:prstGeom>
          <a:ln w="28575" cap="rnd">
            <a:solidFill>
              <a:srgbClr val="3E4044"/>
            </a:solidFill>
            <a:prstDash val="solid"/>
            <a:headEnd type="none" w="sm" len="sm"/>
            <a:tailEnd type="none" w="sm" len="sm"/>
          </a:ln>
        </p:spPr>
      </p:sp>
      <p:sp>
        <p:nvSpPr>
          <p:cNvPr id="7" name="AutoShape 7"/>
          <p:cNvSpPr/>
          <p:nvPr/>
        </p:nvSpPr>
        <p:spPr>
          <a:xfrm>
            <a:off x="3991636" y="10287000"/>
            <a:ext cx="10278136" cy="0"/>
          </a:xfrm>
          <a:prstGeom prst="line">
            <a:avLst/>
          </a:prstGeom>
          <a:ln w="9525" cap="rnd">
            <a:solidFill>
              <a:srgbClr val="3E4044"/>
            </a:solidFill>
            <a:prstDash val="solid"/>
            <a:headEnd type="none" w="sm" len="sm"/>
            <a:tailEnd type="none" w="sm" len="sm"/>
          </a:ln>
        </p:spPr>
      </p:sp>
      <p:sp>
        <p:nvSpPr>
          <p:cNvPr id="9" name="AutoShape 9"/>
          <p:cNvSpPr/>
          <p:nvPr/>
        </p:nvSpPr>
        <p:spPr>
          <a:xfrm>
            <a:off x="47625" y="0"/>
            <a:ext cx="18240375" cy="0"/>
          </a:xfrm>
          <a:prstGeom prst="line">
            <a:avLst/>
          </a:prstGeom>
          <a:ln w="38100" cap="rnd">
            <a:solidFill>
              <a:srgbClr val="030303"/>
            </a:solidFill>
            <a:prstDash val="solid"/>
            <a:headEnd type="none" w="sm" len="sm"/>
            <a:tailEnd type="none" w="sm" len="sm"/>
          </a:ln>
        </p:spPr>
      </p:sp>
      <p:pic>
        <p:nvPicPr>
          <p:cNvPr id="10" name="Picture 10"/>
          <p:cNvPicPr>
            <a:picLocks noChangeAspect="1"/>
          </p:cNvPicPr>
          <p:nvPr/>
        </p:nvPicPr>
        <p:blipFill>
          <a:blip r:embed="rId3"/>
          <a:srcRect t="17090" b="13421"/>
          <a:stretch>
            <a:fillRect/>
          </a:stretch>
        </p:blipFill>
        <p:spPr>
          <a:xfrm>
            <a:off x="1" y="0"/>
            <a:ext cx="18288000" cy="8452585"/>
          </a:xfrm>
          <a:prstGeom prst="rect">
            <a:avLst/>
          </a:prstGeom>
        </p:spPr>
      </p:pic>
      <p:sp>
        <p:nvSpPr>
          <p:cNvPr id="11" name="TextBox 11"/>
          <p:cNvSpPr txBox="1"/>
          <p:nvPr/>
        </p:nvSpPr>
        <p:spPr>
          <a:xfrm>
            <a:off x="1781573" y="1306426"/>
            <a:ext cx="14698261" cy="3988956"/>
          </a:xfrm>
          <a:prstGeom prst="rect">
            <a:avLst/>
          </a:prstGeom>
        </p:spPr>
        <p:txBody>
          <a:bodyPr wrap="square" lIns="0" tIns="0" rIns="0" bIns="0" rtlCol="0" anchor="t">
            <a:spAutoFit/>
          </a:bodyPr>
          <a:lstStyle/>
          <a:p>
            <a:pPr>
              <a:lnSpc>
                <a:spcPts val="6411"/>
              </a:lnSpc>
            </a:pPr>
            <a:r>
              <a:rPr lang="en-US" sz="5009" spc="185" dirty="0">
                <a:solidFill>
                  <a:srgbClr val="FFFFFF"/>
                </a:solidFill>
                <a:latin typeface="League Spartan Bold"/>
              </a:rPr>
              <a:t>People who use excessive doses of THC may experience acute psychosis; including hallucinations, delusions, and a loss of the sense of personal identity.</a:t>
            </a:r>
          </a:p>
          <a:p>
            <a:pPr>
              <a:lnSpc>
                <a:spcPts val="2319"/>
              </a:lnSpc>
            </a:pPr>
            <a:endParaRPr lang="en-US" sz="5009" spc="185" dirty="0">
              <a:solidFill>
                <a:srgbClr val="FFFFFF"/>
              </a:solidFill>
              <a:latin typeface="League Spartan Bold"/>
            </a:endParaRPr>
          </a:p>
          <a:p>
            <a:pPr algn="r">
              <a:lnSpc>
                <a:spcPts val="3697"/>
              </a:lnSpc>
            </a:pPr>
            <a:r>
              <a:rPr lang="en-US" sz="2888" spc="106" dirty="0">
                <a:solidFill>
                  <a:srgbClr val="FFFFFF"/>
                </a:solidFill>
                <a:latin typeface="Code Pro Bold"/>
              </a:rPr>
              <a:t>(</a:t>
            </a:r>
            <a:r>
              <a:rPr lang="en-US" sz="2888" spc="106" dirty="0">
                <a:solidFill>
                  <a:srgbClr val="FFFFFF"/>
                </a:solidFill>
                <a:latin typeface="Code Pro"/>
              </a:rPr>
              <a:t>NIH)</a:t>
            </a:r>
          </a:p>
        </p:txBody>
      </p:sp>
      <p:pic>
        <p:nvPicPr>
          <p:cNvPr id="12" name="Picture 11">
            <a:extLst>
              <a:ext uri="{FF2B5EF4-FFF2-40B4-BE49-F238E27FC236}">
                <a16:creationId xmlns:a16="http://schemas.microsoft.com/office/drawing/2014/main" id="{BF9CDD3D-F4E4-8F37-9684-64ADC5C70F48}"/>
              </a:ext>
            </a:extLst>
          </p:cNvPr>
          <p:cNvPicPr>
            <a:picLocks noChangeAspect="1"/>
          </p:cNvPicPr>
          <p:nvPr/>
        </p:nvPicPr>
        <p:blipFill>
          <a:blip r:embed="rId4"/>
          <a:stretch>
            <a:fillRect/>
          </a:stretch>
        </p:blipFill>
        <p:spPr>
          <a:xfrm>
            <a:off x="622483" y="8452585"/>
            <a:ext cx="2318179" cy="1621303"/>
          </a:xfrm>
          <a:prstGeom prst="rect">
            <a:avLst/>
          </a:prstGeom>
        </p:spPr>
      </p:pic>
      <p:sp>
        <p:nvSpPr>
          <p:cNvPr id="2" name="Slide Number Placeholder 1">
            <a:extLst>
              <a:ext uri="{FF2B5EF4-FFF2-40B4-BE49-F238E27FC236}">
                <a16:creationId xmlns:a16="http://schemas.microsoft.com/office/drawing/2014/main" id="{BFA03B3E-A96D-4922-AC5C-882560C594A2}"/>
              </a:ext>
            </a:extLst>
          </p:cNvPr>
          <p:cNvSpPr>
            <a:spLocks noGrp="1"/>
          </p:cNvSpPr>
          <p:nvPr>
            <p:ph type="sldNum" sz="quarter" idx="12"/>
          </p:nvPr>
        </p:nvSpPr>
        <p:spPr/>
        <p:txBody>
          <a:bodyPr/>
          <a:lstStyle/>
          <a:p>
            <a:fld id="{B6F15528-21DE-4FAA-801E-634DDDAF4B2B}" type="slidenum">
              <a:rPr lang="en-US" smtClean="0"/>
              <a:pPr/>
              <a:t>3</a:t>
            </a:fld>
            <a:endParaRPr lang="en-US"/>
          </a:p>
        </p:txBody>
      </p:sp>
      <p:pic>
        <p:nvPicPr>
          <p:cNvPr id="13" name="Picture 3" descr="FSBC LOGO">
            <a:extLst>
              <a:ext uri="{FF2B5EF4-FFF2-40B4-BE49-F238E27FC236}">
                <a16:creationId xmlns:a16="http://schemas.microsoft.com/office/drawing/2014/main" id="{C1E6640E-3DEB-408A-8EE2-A6FDF4A034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373958" y="9098103"/>
            <a:ext cx="8771369" cy="645661"/>
          </a:xfrm>
          <a:prstGeom prst="rect">
            <a:avLst/>
          </a:prstGeom>
        </p:spPr>
        <p:txBody>
          <a:bodyPr lIns="0" tIns="0" rIns="0" bIns="0" rtlCol="0" anchor="t">
            <a:spAutoFit/>
          </a:bodyPr>
          <a:lstStyle/>
          <a:p>
            <a:pPr algn="ctr">
              <a:lnSpc>
                <a:spcPts val="5478"/>
              </a:lnSpc>
            </a:pPr>
            <a:r>
              <a:rPr lang="en-US" sz="3489" spc="495">
                <a:solidFill>
                  <a:srgbClr val="000000"/>
                </a:solidFill>
                <a:latin typeface="League Spartan"/>
              </a:rPr>
              <a:t>FOCUS ON PREVENTION</a:t>
            </a:r>
          </a:p>
        </p:txBody>
      </p:sp>
      <p:sp>
        <p:nvSpPr>
          <p:cNvPr id="4" name="AutoShape 4"/>
          <p:cNvSpPr/>
          <p:nvPr/>
        </p:nvSpPr>
        <p:spPr>
          <a:xfrm rot="5400000">
            <a:off x="-5436045" y="5182486"/>
            <a:ext cx="10910190" cy="0"/>
          </a:xfrm>
          <a:prstGeom prst="line">
            <a:avLst/>
          </a:prstGeom>
          <a:ln w="38100" cap="rnd">
            <a:solidFill>
              <a:srgbClr val="3E4044"/>
            </a:solidFill>
            <a:prstDash val="solid"/>
            <a:headEnd type="none" w="sm" len="sm"/>
            <a:tailEnd type="none" w="sm" len="sm"/>
          </a:ln>
        </p:spPr>
      </p:sp>
      <p:sp>
        <p:nvSpPr>
          <p:cNvPr id="5" name="AutoShape 5"/>
          <p:cNvSpPr/>
          <p:nvPr/>
        </p:nvSpPr>
        <p:spPr>
          <a:xfrm rot="5400000">
            <a:off x="12876654" y="5129212"/>
            <a:ext cx="10794118" cy="0"/>
          </a:xfrm>
          <a:prstGeom prst="line">
            <a:avLst/>
          </a:prstGeom>
          <a:ln w="28575" cap="rnd">
            <a:solidFill>
              <a:srgbClr val="3E4044"/>
            </a:solidFill>
            <a:prstDash val="solid"/>
            <a:headEnd type="none" w="sm" len="sm"/>
            <a:tailEnd type="none" w="sm" len="sm"/>
          </a:ln>
        </p:spPr>
      </p:sp>
      <p:sp>
        <p:nvSpPr>
          <p:cNvPr id="6" name="AutoShape 6"/>
          <p:cNvSpPr/>
          <p:nvPr/>
        </p:nvSpPr>
        <p:spPr>
          <a:xfrm>
            <a:off x="3991636" y="10287000"/>
            <a:ext cx="10278136" cy="0"/>
          </a:xfrm>
          <a:prstGeom prst="line">
            <a:avLst/>
          </a:prstGeom>
          <a:ln w="9525" cap="rnd">
            <a:solidFill>
              <a:srgbClr val="3E4044"/>
            </a:solidFill>
            <a:prstDash val="solid"/>
            <a:headEnd type="none" w="sm" len="sm"/>
            <a:tailEnd type="none" w="sm" len="sm"/>
          </a:ln>
        </p:spPr>
      </p:sp>
      <p:sp>
        <p:nvSpPr>
          <p:cNvPr id="7" name="AutoShape 7"/>
          <p:cNvSpPr/>
          <p:nvPr/>
        </p:nvSpPr>
        <p:spPr>
          <a:xfrm>
            <a:off x="0" y="10256937"/>
            <a:ext cx="18288000" cy="0"/>
          </a:xfrm>
          <a:prstGeom prst="line">
            <a:avLst/>
          </a:prstGeom>
          <a:ln w="38100" cap="rnd">
            <a:solidFill>
              <a:srgbClr val="030303"/>
            </a:solidFill>
            <a:prstDash val="solid"/>
            <a:headEnd type="none" w="sm" len="sm"/>
            <a:tailEnd type="none" w="sm" len="sm"/>
          </a:ln>
        </p:spPr>
      </p:sp>
      <p:sp>
        <p:nvSpPr>
          <p:cNvPr id="8" name="AutoShape 8"/>
          <p:cNvSpPr/>
          <p:nvPr/>
        </p:nvSpPr>
        <p:spPr>
          <a:xfrm>
            <a:off x="-279968" y="0"/>
            <a:ext cx="18567968" cy="0"/>
          </a:xfrm>
          <a:prstGeom prst="line">
            <a:avLst/>
          </a:prstGeom>
          <a:ln w="38100" cap="rnd">
            <a:solidFill>
              <a:srgbClr val="030303"/>
            </a:solidFill>
            <a:prstDash val="solid"/>
            <a:headEnd type="none" w="sm" len="sm"/>
            <a:tailEnd type="none" w="sm" len="sm"/>
          </a:ln>
        </p:spPr>
      </p:sp>
      <p:pic>
        <p:nvPicPr>
          <p:cNvPr id="9" name="Picture 9"/>
          <p:cNvPicPr>
            <a:picLocks noChangeAspect="1"/>
          </p:cNvPicPr>
          <p:nvPr/>
        </p:nvPicPr>
        <p:blipFill>
          <a:blip r:embed="rId3">
            <a:alphaModFix amt="90000"/>
          </a:blip>
          <a:srcRect t="20059" b="11236"/>
          <a:stretch>
            <a:fillRect/>
          </a:stretch>
        </p:blipFill>
        <p:spPr>
          <a:xfrm>
            <a:off x="38100" y="38100"/>
            <a:ext cx="18221325" cy="8345757"/>
          </a:xfrm>
          <a:prstGeom prst="rect">
            <a:avLst/>
          </a:prstGeom>
        </p:spPr>
      </p:pic>
      <p:sp>
        <p:nvSpPr>
          <p:cNvPr id="11" name="TextBox 11"/>
          <p:cNvSpPr txBox="1"/>
          <p:nvPr/>
        </p:nvSpPr>
        <p:spPr>
          <a:xfrm>
            <a:off x="1759669" y="2345078"/>
            <a:ext cx="15076876" cy="3520384"/>
          </a:xfrm>
          <a:prstGeom prst="rect">
            <a:avLst/>
          </a:prstGeom>
        </p:spPr>
        <p:txBody>
          <a:bodyPr lIns="0" tIns="0" rIns="0" bIns="0" rtlCol="0" anchor="t">
            <a:spAutoFit/>
          </a:bodyPr>
          <a:lstStyle/>
          <a:p>
            <a:pPr>
              <a:lnSpc>
                <a:spcPts val="4323"/>
              </a:lnSpc>
            </a:pPr>
            <a:r>
              <a:rPr lang="en-US" sz="3088" spc="114">
                <a:solidFill>
                  <a:srgbClr val="000000"/>
                </a:solidFill>
                <a:latin typeface="League Spartan Bold"/>
              </a:rPr>
              <a:t>Given the potential of marijuana to negatively impact the developing brain, the American College of Obstetricians and Gynecologists recommends that obstetricians-gynecologists counsel women against using marijuana while trying to get pregnant, during pregnancy, and while they are breastfeeding.</a:t>
            </a:r>
          </a:p>
          <a:p>
            <a:pPr algn="r">
              <a:lnSpc>
                <a:spcPts val="3156"/>
              </a:lnSpc>
            </a:pPr>
            <a:endParaRPr lang="en-US" sz="3088" spc="114">
              <a:solidFill>
                <a:srgbClr val="000000"/>
              </a:solidFill>
              <a:latin typeface="League Spartan Bold"/>
            </a:endParaRPr>
          </a:p>
          <a:p>
            <a:pPr algn="r">
              <a:lnSpc>
                <a:spcPts val="3156"/>
              </a:lnSpc>
            </a:pPr>
            <a:r>
              <a:rPr lang="en-US" sz="2466" spc="91">
                <a:solidFill>
                  <a:srgbClr val="000000"/>
                </a:solidFill>
                <a:latin typeface="Code Pro"/>
              </a:rPr>
              <a:t>(ACOG)</a:t>
            </a:r>
          </a:p>
        </p:txBody>
      </p:sp>
      <p:pic>
        <p:nvPicPr>
          <p:cNvPr id="12" name="Picture 11">
            <a:extLst>
              <a:ext uri="{FF2B5EF4-FFF2-40B4-BE49-F238E27FC236}">
                <a16:creationId xmlns:a16="http://schemas.microsoft.com/office/drawing/2014/main" id="{599150C0-7273-76E3-C70F-10D1215D94A9}"/>
              </a:ext>
            </a:extLst>
          </p:cNvPr>
          <p:cNvPicPr>
            <a:picLocks noChangeAspect="1"/>
          </p:cNvPicPr>
          <p:nvPr/>
        </p:nvPicPr>
        <p:blipFill>
          <a:blip r:embed="rId4"/>
          <a:stretch>
            <a:fillRect/>
          </a:stretch>
        </p:blipFill>
        <p:spPr>
          <a:xfrm>
            <a:off x="1795528" y="8516018"/>
            <a:ext cx="2316681" cy="1621677"/>
          </a:xfrm>
          <a:prstGeom prst="rect">
            <a:avLst/>
          </a:prstGeom>
        </p:spPr>
      </p:pic>
      <p:sp>
        <p:nvSpPr>
          <p:cNvPr id="2" name="Slide Number Placeholder 1">
            <a:extLst>
              <a:ext uri="{FF2B5EF4-FFF2-40B4-BE49-F238E27FC236}">
                <a16:creationId xmlns:a16="http://schemas.microsoft.com/office/drawing/2014/main" id="{C46ACC8F-218C-491F-B3A4-5E239F98D1B9}"/>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13" name="Picture 3" descr="FSBC LOGO">
            <a:extLst>
              <a:ext uri="{FF2B5EF4-FFF2-40B4-BE49-F238E27FC236}">
                <a16:creationId xmlns:a16="http://schemas.microsoft.com/office/drawing/2014/main" id="{96D9C137-4AC4-46E7-A98B-34F8835481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10248900"/>
            <a:ext cx="18288000" cy="0"/>
          </a:xfrm>
          <a:prstGeom prst="line">
            <a:avLst/>
          </a:prstGeom>
          <a:ln w="38100" cap="rnd">
            <a:solidFill>
              <a:srgbClr val="030303"/>
            </a:solidFill>
            <a:prstDash val="solid"/>
            <a:headEnd type="none" w="sm" len="sm"/>
            <a:tailEnd type="none" w="sm" len="sm"/>
          </a:ln>
        </p:spPr>
      </p:sp>
      <p:sp>
        <p:nvSpPr>
          <p:cNvPr id="4" name="AutoShape 4"/>
          <p:cNvSpPr/>
          <p:nvPr/>
        </p:nvSpPr>
        <p:spPr>
          <a:xfrm>
            <a:off x="38100" y="0"/>
            <a:ext cx="18249900" cy="0"/>
          </a:xfrm>
          <a:prstGeom prst="line">
            <a:avLst/>
          </a:prstGeom>
          <a:ln w="38100" cap="rnd">
            <a:solidFill>
              <a:srgbClr val="030303"/>
            </a:solidFill>
            <a:prstDash val="solid"/>
            <a:headEnd type="none" w="sm" len="sm"/>
            <a:tailEnd type="none" w="sm" len="sm"/>
          </a:ln>
        </p:spPr>
      </p:sp>
      <p:sp>
        <p:nvSpPr>
          <p:cNvPr id="5" name="AutoShape 5"/>
          <p:cNvSpPr/>
          <p:nvPr/>
        </p:nvSpPr>
        <p:spPr>
          <a:xfrm rot="5400000">
            <a:off x="13003591" y="5245344"/>
            <a:ext cx="10530718" cy="0"/>
          </a:xfrm>
          <a:prstGeom prst="line">
            <a:avLst/>
          </a:prstGeom>
          <a:ln w="38100" cap="rnd">
            <a:solidFill>
              <a:srgbClr val="030303"/>
            </a:solidFill>
            <a:prstDash val="solid"/>
            <a:headEnd type="none" w="sm" len="sm"/>
            <a:tailEnd type="none" w="sm" len="sm"/>
          </a:ln>
        </p:spPr>
      </p:sp>
      <p:sp>
        <p:nvSpPr>
          <p:cNvPr id="6" name="AutoShape 6"/>
          <p:cNvSpPr/>
          <p:nvPr/>
        </p:nvSpPr>
        <p:spPr>
          <a:xfrm rot="5400000">
            <a:off x="-5246309" y="5245344"/>
            <a:ext cx="10530718" cy="0"/>
          </a:xfrm>
          <a:prstGeom prst="line">
            <a:avLst/>
          </a:prstGeom>
          <a:ln w="38100" cap="rnd">
            <a:solidFill>
              <a:srgbClr val="030303"/>
            </a:solidFill>
            <a:prstDash val="solid"/>
            <a:headEnd type="none" w="sm" len="sm"/>
            <a:tailEnd type="none" w="sm" len="sm"/>
          </a:ln>
        </p:spPr>
      </p:sp>
      <p:grpSp>
        <p:nvGrpSpPr>
          <p:cNvPr id="7" name="Group 7"/>
          <p:cNvGrpSpPr/>
          <p:nvPr/>
        </p:nvGrpSpPr>
        <p:grpSpPr>
          <a:xfrm>
            <a:off x="38100" y="38100"/>
            <a:ext cx="18211800" cy="8032222"/>
            <a:chOff x="0" y="0"/>
            <a:chExt cx="3297165" cy="1454198"/>
          </a:xfrm>
        </p:grpSpPr>
        <p:sp>
          <p:nvSpPr>
            <p:cNvPr id="8" name="Freeform 8"/>
            <p:cNvSpPr/>
            <p:nvPr/>
          </p:nvSpPr>
          <p:spPr>
            <a:xfrm>
              <a:off x="0" y="0"/>
              <a:ext cx="3297165" cy="1454198"/>
            </a:xfrm>
            <a:custGeom>
              <a:avLst/>
              <a:gdLst/>
              <a:ahLst/>
              <a:cxnLst/>
              <a:rect l="l" t="t" r="r" b="b"/>
              <a:pathLst>
                <a:path w="3297165" h="1454198">
                  <a:moveTo>
                    <a:pt x="0" y="0"/>
                  </a:moveTo>
                  <a:lnTo>
                    <a:pt x="3297165" y="0"/>
                  </a:lnTo>
                  <a:lnTo>
                    <a:pt x="3297165" y="1454198"/>
                  </a:lnTo>
                  <a:lnTo>
                    <a:pt x="0" y="1454198"/>
                  </a:lnTo>
                  <a:close/>
                </a:path>
              </a:pathLst>
            </a:custGeom>
            <a:solidFill>
              <a:srgbClr val="8EB04F"/>
            </a:solidFill>
          </p:spPr>
        </p:sp>
      </p:grpSp>
      <p:pic>
        <p:nvPicPr>
          <p:cNvPr id="9" name="Picture 9"/>
          <p:cNvPicPr>
            <a:picLocks noChangeAspect="1"/>
          </p:cNvPicPr>
          <p:nvPr/>
        </p:nvPicPr>
        <p:blipFill>
          <a:blip r:embed="rId3"/>
          <a:srcRect l="5207" r="62157" b="1345"/>
          <a:stretch>
            <a:fillRect/>
          </a:stretch>
        </p:blipFill>
        <p:spPr>
          <a:xfrm>
            <a:off x="2265448" y="309941"/>
            <a:ext cx="4204601" cy="7488540"/>
          </a:xfrm>
          <a:prstGeom prst="rect">
            <a:avLst/>
          </a:prstGeom>
        </p:spPr>
      </p:pic>
      <p:pic>
        <p:nvPicPr>
          <p:cNvPr id="10" name="Picture 10"/>
          <p:cNvPicPr>
            <a:picLocks noChangeAspect="1"/>
          </p:cNvPicPr>
          <p:nvPr/>
        </p:nvPicPr>
        <p:blipFill>
          <a:blip r:embed="rId4"/>
          <a:srcRect/>
          <a:stretch>
            <a:fillRect/>
          </a:stretch>
        </p:blipFill>
        <p:spPr>
          <a:xfrm>
            <a:off x="15359664" y="6597013"/>
            <a:ext cx="2363093" cy="1100820"/>
          </a:xfrm>
          <a:prstGeom prst="rect">
            <a:avLst/>
          </a:prstGeom>
        </p:spPr>
      </p:pic>
      <p:sp>
        <p:nvSpPr>
          <p:cNvPr id="12" name="TextBox 12"/>
          <p:cNvSpPr txBox="1"/>
          <p:nvPr/>
        </p:nvSpPr>
        <p:spPr>
          <a:xfrm>
            <a:off x="7227492" y="8709554"/>
            <a:ext cx="8771369" cy="645661"/>
          </a:xfrm>
          <a:prstGeom prst="rect">
            <a:avLst/>
          </a:prstGeom>
        </p:spPr>
        <p:txBody>
          <a:bodyPr lIns="0" tIns="0" rIns="0" bIns="0" rtlCol="0" anchor="t">
            <a:spAutoFit/>
          </a:bodyPr>
          <a:lstStyle/>
          <a:p>
            <a:pPr algn="ctr">
              <a:lnSpc>
                <a:spcPts val="5478"/>
              </a:lnSpc>
            </a:pPr>
            <a:r>
              <a:rPr lang="en-US" sz="3489" spc="495">
                <a:solidFill>
                  <a:srgbClr val="000000"/>
                </a:solidFill>
                <a:latin typeface="League Spartan"/>
              </a:rPr>
              <a:t>FOCUS ON PREVENTION</a:t>
            </a:r>
          </a:p>
        </p:txBody>
      </p:sp>
      <p:sp>
        <p:nvSpPr>
          <p:cNvPr id="13" name="TextBox 13"/>
          <p:cNvSpPr txBox="1"/>
          <p:nvPr/>
        </p:nvSpPr>
        <p:spPr>
          <a:xfrm>
            <a:off x="7470812" y="933450"/>
            <a:ext cx="5357068" cy="854075"/>
          </a:xfrm>
          <a:prstGeom prst="rect">
            <a:avLst/>
          </a:prstGeom>
        </p:spPr>
        <p:txBody>
          <a:bodyPr lIns="0" tIns="0" rIns="0" bIns="0" rtlCol="0" anchor="t">
            <a:spAutoFit/>
          </a:bodyPr>
          <a:lstStyle/>
          <a:p>
            <a:pPr algn="ctr">
              <a:lnSpc>
                <a:spcPts val="6999"/>
              </a:lnSpc>
            </a:pPr>
            <a:r>
              <a:rPr lang="en-US" sz="4800" dirty="0">
                <a:solidFill>
                  <a:srgbClr val="254E29"/>
                </a:solidFill>
                <a:latin typeface="League Spartan Bold"/>
              </a:rPr>
              <a:t>BIG MARIJUANA</a:t>
            </a:r>
          </a:p>
        </p:txBody>
      </p:sp>
      <p:sp>
        <p:nvSpPr>
          <p:cNvPr id="14" name="TextBox 14"/>
          <p:cNvSpPr txBox="1"/>
          <p:nvPr/>
        </p:nvSpPr>
        <p:spPr>
          <a:xfrm>
            <a:off x="7475512" y="2094493"/>
            <a:ext cx="8275328" cy="1526539"/>
          </a:xfrm>
          <a:prstGeom prst="rect">
            <a:avLst/>
          </a:prstGeom>
        </p:spPr>
        <p:txBody>
          <a:bodyPr lIns="0" tIns="0" rIns="0" bIns="0" rtlCol="0" anchor="t">
            <a:spAutoFit/>
          </a:bodyPr>
          <a:lstStyle/>
          <a:p>
            <a:pPr>
              <a:lnSpc>
                <a:spcPts val="4060"/>
              </a:lnSpc>
            </a:pPr>
            <a:r>
              <a:rPr lang="en-US" sz="2900">
                <a:solidFill>
                  <a:srgbClr val="000000"/>
                </a:solidFill>
                <a:latin typeface="Open Sans Bold"/>
              </a:rPr>
              <a:t>IS BORROWING FROM </a:t>
            </a:r>
          </a:p>
          <a:p>
            <a:pPr>
              <a:lnSpc>
                <a:spcPts val="4060"/>
              </a:lnSpc>
            </a:pPr>
            <a:r>
              <a:rPr lang="en-US" sz="2900">
                <a:solidFill>
                  <a:srgbClr val="000000"/>
                </a:solidFill>
                <a:latin typeface="Open Sans Bold"/>
              </a:rPr>
              <a:t>BIG TOBACCO'S PLAYBOOK</a:t>
            </a:r>
          </a:p>
          <a:p>
            <a:pPr>
              <a:lnSpc>
                <a:spcPts val="4060"/>
              </a:lnSpc>
            </a:pPr>
            <a:r>
              <a:rPr lang="en-US" sz="2900">
                <a:solidFill>
                  <a:srgbClr val="000000"/>
                </a:solidFill>
                <a:latin typeface="Open Sans Bold"/>
              </a:rPr>
              <a:t>IN SEARCH OF THE SAME DEEP PROFITS.</a:t>
            </a:r>
          </a:p>
        </p:txBody>
      </p:sp>
      <p:sp>
        <p:nvSpPr>
          <p:cNvPr id="15" name="TextBox 15"/>
          <p:cNvSpPr txBox="1"/>
          <p:nvPr/>
        </p:nvSpPr>
        <p:spPr>
          <a:xfrm>
            <a:off x="7470812" y="3855236"/>
            <a:ext cx="7086924" cy="3564458"/>
          </a:xfrm>
          <a:prstGeom prst="rect">
            <a:avLst/>
          </a:prstGeom>
        </p:spPr>
        <p:txBody>
          <a:bodyPr lIns="0" tIns="0" rIns="0" bIns="0" rtlCol="0" anchor="t">
            <a:spAutoFit/>
          </a:bodyPr>
          <a:lstStyle/>
          <a:p>
            <a:pPr>
              <a:lnSpc>
                <a:spcPts val="3558"/>
              </a:lnSpc>
            </a:pPr>
            <a:r>
              <a:rPr lang="en-US" sz="2542">
                <a:solidFill>
                  <a:srgbClr val="FFFFFF"/>
                </a:solidFill>
                <a:latin typeface="Open Sans Light Bold"/>
              </a:rPr>
              <a:t>The marijuana industry targets younger, more frequent users because they're the most likely to get hooked – thus are potentially the most profitable. And the pot industry funds lobbyists and special interest groups to downplay the health risks, much like Big Tobacco did with cigarettes decades ago. </a:t>
            </a:r>
          </a:p>
        </p:txBody>
      </p:sp>
      <p:pic>
        <p:nvPicPr>
          <p:cNvPr id="16" name="Picture 15">
            <a:extLst>
              <a:ext uri="{FF2B5EF4-FFF2-40B4-BE49-F238E27FC236}">
                <a16:creationId xmlns:a16="http://schemas.microsoft.com/office/drawing/2014/main" id="{1B305ADC-28A7-5925-EA9E-58E27D814F25}"/>
              </a:ext>
            </a:extLst>
          </p:cNvPr>
          <p:cNvPicPr>
            <a:picLocks noChangeAspect="1"/>
          </p:cNvPicPr>
          <p:nvPr/>
        </p:nvPicPr>
        <p:blipFill>
          <a:blip r:embed="rId5"/>
          <a:stretch>
            <a:fillRect/>
          </a:stretch>
        </p:blipFill>
        <p:spPr>
          <a:xfrm>
            <a:off x="1306590" y="8342163"/>
            <a:ext cx="2316681" cy="1621677"/>
          </a:xfrm>
          <a:prstGeom prst="rect">
            <a:avLst/>
          </a:prstGeom>
        </p:spPr>
      </p:pic>
      <p:sp>
        <p:nvSpPr>
          <p:cNvPr id="2" name="Slide Number Placeholder 1">
            <a:extLst>
              <a:ext uri="{FF2B5EF4-FFF2-40B4-BE49-F238E27FC236}">
                <a16:creationId xmlns:a16="http://schemas.microsoft.com/office/drawing/2014/main" id="{13E9D746-0D05-4670-87F0-297F3772A391}"/>
              </a:ext>
            </a:extLst>
          </p:cNvPr>
          <p:cNvSpPr>
            <a:spLocks noGrp="1"/>
          </p:cNvSpPr>
          <p:nvPr>
            <p:ph type="sldNum" sz="quarter" idx="12"/>
          </p:nvPr>
        </p:nvSpPr>
        <p:spPr/>
        <p:txBody>
          <a:bodyPr/>
          <a:lstStyle/>
          <a:p>
            <a:fld id="{B6F15528-21DE-4FAA-801E-634DDDAF4B2B}" type="slidenum">
              <a:rPr lang="en-US" smtClean="0"/>
              <a:pPr/>
              <a:t>5</a:t>
            </a:fld>
            <a:endParaRPr lang="en-US"/>
          </a:p>
        </p:txBody>
      </p:sp>
      <p:pic>
        <p:nvPicPr>
          <p:cNvPr id="17" name="Picture 3" descr="FSBC LOGO">
            <a:extLst>
              <a:ext uri="{FF2B5EF4-FFF2-40B4-BE49-F238E27FC236}">
                <a16:creationId xmlns:a16="http://schemas.microsoft.com/office/drawing/2014/main" id="{87116F69-7386-4CA6-9A3D-5DCF4DAEB6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10248900"/>
            <a:ext cx="18326100" cy="0"/>
          </a:xfrm>
          <a:prstGeom prst="line">
            <a:avLst/>
          </a:prstGeom>
          <a:ln w="38100" cap="rnd">
            <a:solidFill>
              <a:srgbClr val="030303"/>
            </a:solidFill>
            <a:prstDash val="solid"/>
            <a:headEnd type="none" w="sm" len="sm"/>
            <a:tailEnd type="none" w="sm" len="sm"/>
          </a:ln>
        </p:spPr>
      </p:sp>
      <p:sp>
        <p:nvSpPr>
          <p:cNvPr id="4" name="AutoShape 4"/>
          <p:cNvSpPr/>
          <p:nvPr/>
        </p:nvSpPr>
        <p:spPr>
          <a:xfrm>
            <a:off x="4000500" y="0"/>
            <a:ext cx="10287000" cy="0"/>
          </a:xfrm>
          <a:prstGeom prst="line">
            <a:avLst/>
          </a:prstGeom>
          <a:ln w="38100" cap="rnd">
            <a:solidFill>
              <a:srgbClr val="030303"/>
            </a:solidFill>
            <a:prstDash val="solid"/>
            <a:headEnd type="none" w="sm" len="sm"/>
            <a:tailEnd type="none" w="sm" len="sm"/>
          </a:ln>
        </p:spPr>
      </p:sp>
      <p:sp>
        <p:nvSpPr>
          <p:cNvPr id="5" name="AutoShape 5"/>
          <p:cNvSpPr/>
          <p:nvPr/>
        </p:nvSpPr>
        <p:spPr>
          <a:xfrm rot="5400000">
            <a:off x="13003591" y="5002591"/>
            <a:ext cx="10530718" cy="0"/>
          </a:xfrm>
          <a:prstGeom prst="line">
            <a:avLst/>
          </a:prstGeom>
          <a:ln w="38100" cap="rnd">
            <a:solidFill>
              <a:srgbClr val="030303"/>
            </a:solidFill>
            <a:prstDash val="solid"/>
            <a:headEnd type="none" w="sm" len="sm"/>
            <a:tailEnd type="none" w="sm" len="sm"/>
          </a:ln>
        </p:spPr>
      </p:sp>
      <p:sp>
        <p:nvSpPr>
          <p:cNvPr id="6" name="AutoShape 6"/>
          <p:cNvSpPr/>
          <p:nvPr/>
        </p:nvSpPr>
        <p:spPr>
          <a:xfrm rot="5400000">
            <a:off x="-5246309" y="5124450"/>
            <a:ext cx="10530718" cy="0"/>
          </a:xfrm>
          <a:prstGeom prst="line">
            <a:avLst/>
          </a:prstGeom>
          <a:ln w="38100" cap="rnd">
            <a:solidFill>
              <a:srgbClr val="030303"/>
            </a:solidFill>
            <a:prstDash val="solid"/>
            <a:headEnd type="none" w="sm" len="sm"/>
            <a:tailEnd type="none" w="sm" len="sm"/>
          </a:ln>
        </p:spPr>
      </p:sp>
      <p:pic>
        <p:nvPicPr>
          <p:cNvPr id="7" name="Picture 7"/>
          <p:cNvPicPr>
            <a:picLocks noChangeAspect="1"/>
          </p:cNvPicPr>
          <p:nvPr/>
        </p:nvPicPr>
        <p:blipFill>
          <a:blip r:embed="rId3"/>
          <a:srcRect l="5138" t="17179" b="14848"/>
          <a:stretch>
            <a:fillRect/>
          </a:stretch>
        </p:blipFill>
        <p:spPr>
          <a:xfrm>
            <a:off x="0" y="-608363"/>
            <a:ext cx="18288000" cy="8774196"/>
          </a:xfrm>
          <a:prstGeom prst="rect">
            <a:avLst/>
          </a:prstGeom>
        </p:spPr>
      </p:pic>
      <p:grpSp>
        <p:nvGrpSpPr>
          <p:cNvPr id="8" name="Group 8"/>
          <p:cNvGrpSpPr/>
          <p:nvPr/>
        </p:nvGrpSpPr>
        <p:grpSpPr>
          <a:xfrm>
            <a:off x="38100" y="6464660"/>
            <a:ext cx="18249900" cy="1701173"/>
            <a:chOff x="0" y="0"/>
            <a:chExt cx="4806558" cy="448046"/>
          </a:xfrm>
        </p:grpSpPr>
        <p:sp>
          <p:nvSpPr>
            <p:cNvPr id="9" name="Freeform 9"/>
            <p:cNvSpPr/>
            <p:nvPr/>
          </p:nvSpPr>
          <p:spPr>
            <a:xfrm>
              <a:off x="0" y="0"/>
              <a:ext cx="4806558" cy="448046"/>
            </a:xfrm>
            <a:custGeom>
              <a:avLst/>
              <a:gdLst/>
              <a:ahLst/>
              <a:cxnLst/>
              <a:rect l="l" t="t" r="r" b="b"/>
              <a:pathLst>
                <a:path w="4806558" h="448046">
                  <a:moveTo>
                    <a:pt x="0" y="0"/>
                  </a:moveTo>
                  <a:lnTo>
                    <a:pt x="4806558" y="0"/>
                  </a:lnTo>
                  <a:lnTo>
                    <a:pt x="4806558" y="448046"/>
                  </a:lnTo>
                  <a:lnTo>
                    <a:pt x="0" y="448046"/>
                  </a:lnTo>
                  <a:close/>
                </a:path>
              </a:pathLst>
            </a:custGeom>
            <a:solidFill>
              <a:srgbClr val="5D7466">
                <a:alpha val="65882"/>
              </a:srgbClr>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3289"/>
                </a:lnSpc>
              </a:pPr>
              <a:endParaRPr/>
            </a:p>
          </p:txBody>
        </p:sp>
      </p:grpSp>
      <p:sp>
        <p:nvSpPr>
          <p:cNvPr id="12" name="TextBox 12"/>
          <p:cNvSpPr txBox="1"/>
          <p:nvPr/>
        </p:nvSpPr>
        <p:spPr>
          <a:xfrm>
            <a:off x="7209877" y="8800723"/>
            <a:ext cx="8771369" cy="645661"/>
          </a:xfrm>
          <a:prstGeom prst="rect">
            <a:avLst/>
          </a:prstGeom>
        </p:spPr>
        <p:txBody>
          <a:bodyPr lIns="0" tIns="0" rIns="0" bIns="0" rtlCol="0" anchor="t">
            <a:spAutoFit/>
          </a:bodyPr>
          <a:lstStyle/>
          <a:p>
            <a:pPr algn="ctr">
              <a:lnSpc>
                <a:spcPts val="5478"/>
              </a:lnSpc>
            </a:pPr>
            <a:r>
              <a:rPr lang="en-US" sz="3489" spc="495">
                <a:solidFill>
                  <a:srgbClr val="000000"/>
                </a:solidFill>
                <a:latin typeface="League Spartan"/>
              </a:rPr>
              <a:t>FOCUS ON PREVENTION</a:t>
            </a:r>
          </a:p>
        </p:txBody>
      </p:sp>
      <p:sp>
        <p:nvSpPr>
          <p:cNvPr id="13" name="TextBox 13"/>
          <p:cNvSpPr txBox="1"/>
          <p:nvPr/>
        </p:nvSpPr>
        <p:spPr>
          <a:xfrm>
            <a:off x="654910" y="6746338"/>
            <a:ext cx="17262887" cy="1064793"/>
          </a:xfrm>
          <a:prstGeom prst="rect">
            <a:avLst/>
          </a:prstGeom>
        </p:spPr>
        <p:txBody>
          <a:bodyPr lIns="0" tIns="0" rIns="0" bIns="0" rtlCol="0" anchor="t">
            <a:spAutoFit/>
          </a:bodyPr>
          <a:lstStyle/>
          <a:p>
            <a:pPr algn="ctr">
              <a:lnSpc>
                <a:spcPts val="4310"/>
              </a:lnSpc>
            </a:pPr>
            <a:r>
              <a:rPr lang="en-US" sz="3079">
                <a:solidFill>
                  <a:srgbClr val="FFFFFF"/>
                </a:solidFill>
                <a:latin typeface="Open Sans Bold"/>
              </a:rPr>
              <a:t>Increases in potency may account for the rise in emergency room visits</a:t>
            </a:r>
          </a:p>
          <a:p>
            <a:pPr algn="ctr">
              <a:lnSpc>
                <a:spcPts val="4310"/>
              </a:lnSpc>
            </a:pPr>
            <a:r>
              <a:rPr lang="en-US" sz="3079">
                <a:solidFill>
                  <a:srgbClr val="FFFFFF"/>
                </a:solidFill>
                <a:latin typeface="Open Sans Bold"/>
              </a:rPr>
              <a:t> involving marijuana use.</a:t>
            </a:r>
          </a:p>
        </p:txBody>
      </p:sp>
      <p:sp>
        <p:nvSpPr>
          <p:cNvPr id="14" name="TextBox 14"/>
          <p:cNvSpPr txBox="1"/>
          <p:nvPr/>
        </p:nvSpPr>
        <p:spPr>
          <a:xfrm>
            <a:off x="16750680" y="7427234"/>
            <a:ext cx="1017240" cy="489585"/>
          </a:xfrm>
          <a:prstGeom prst="rect">
            <a:avLst/>
          </a:prstGeom>
        </p:spPr>
        <p:txBody>
          <a:bodyPr lIns="0" tIns="0" rIns="0" bIns="0" rtlCol="0" anchor="t">
            <a:spAutoFit/>
          </a:bodyPr>
          <a:lstStyle/>
          <a:p>
            <a:pPr algn="ctr">
              <a:lnSpc>
                <a:spcPts val="3989"/>
              </a:lnSpc>
              <a:spcBef>
                <a:spcPct val="0"/>
              </a:spcBef>
            </a:pPr>
            <a:r>
              <a:rPr lang="en-US" sz="2849">
                <a:solidFill>
                  <a:srgbClr val="FFFFFF"/>
                </a:solidFill>
                <a:latin typeface="Oswald"/>
              </a:rPr>
              <a:t>(NIDA)  </a:t>
            </a:r>
          </a:p>
        </p:txBody>
      </p:sp>
      <p:sp>
        <p:nvSpPr>
          <p:cNvPr id="15" name="AutoShape 15"/>
          <p:cNvSpPr/>
          <p:nvPr/>
        </p:nvSpPr>
        <p:spPr>
          <a:xfrm>
            <a:off x="38100" y="0"/>
            <a:ext cx="18326100" cy="0"/>
          </a:xfrm>
          <a:prstGeom prst="line">
            <a:avLst/>
          </a:prstGeom>
          <a:ln w="38100" cap="rnd">
            <a:solidFill>
              <a:srgbClr val="030303"/>
            </a:solidFill>
            <a:prstDash val="solid"/>
            <a:headEnd type="none" w="sm" len="sm"/>
            <a:tailEnd type="none" w="sm" len="sm"/>
          </a:ln>
        </p:spPr>
      </p:sp>
      <p:pic>
        <p:nvPicPr>
          <p:cNvPr id="16" name="Picture 15">
            <a:extLst>
              <a:ext uri="{FF2B5EF4-FFF2-40B4-BE49-F238E27FC236}">
                <a16:creationId xmlns:a16="http://schemas.microsoft.com/office/drawing/2014/main" id="{C7005482-2827-F3DE-B53B-84FAC0DC3CD8}"/>
              </a:ext>
            </a:extLst>
          </p:cNvPr>
          <p:cNvPicPr>
            <a:picLocks noChangeAspect="1"/>
          </p:cNvPicPr>
          <p:nvPr/>
        </p:nvPicPr>
        <p:blipFill>
          <a:blip r:embed="rId4"/>
          <a:stretch>
            <a:fillRect/>
          </a:stretch>
        </p:blipFill>
        <p:spPr>
          <a:xfrm>
            <a:off x="1148413" y="8335147"/>
            <a:ext cx="2316681" cy="1621677"/>
          </a:xfrm>
          <a:prstGeom prst="rect">
            <a:avLst/>
          </a:prstGeom>
        </p:spPr>
      </p:pic>
      <p:sp>
        <p:nvSpPr>
          <p:cNvPr id="2" name="Slide Number Placeholder 1">
            <a:extLst>
              <a:ext uri="{FF2B5EF4-FFF2-40B4-BE49-F238E27FC236}">
                <a16:creationId xmlns:a16="http://schemas.microsoft.com/office/drawing/2014/main" id="{5CE3A4D4-ED5C-4DAC-B773-72BFF8547063}"/>
              </a:ext>
            </a:extLst>
          </p:cNvPr>
          <p:cNvSpPr>
            <a:spLocks noGrp="1"/>
          </p:cNvSpPr>
          <p:nvPr>
            <p:ph type="sldNum" sz="quarter" idx="12"/>
          </p:nvPr>
        </p:nvSpPr>
        <p:spPr/>
        <p:txBody>
          <a:bodyPr/>
          <a:lstStyle/>
          <a:p>
            <a:fld id="{B6F15528-21DE-4FAA-801E-634DDDAF4B2B}" type="slidenum">
              <a:rPr lang="en-US" smtClean="0"/>
              <a:pPr/>
              <a:t>6</a:t>
            </a:fld>
            <a:endParaRPr lang="en-US"/>
          </a:p>
        </p:txBody>
      </p:sp>
      <p:pic>
        <p:nvPicPr>
          <p:cNvPr id="17" name="Picture 3" descr="FSBC LOGO">
            <a:extLst>
              <a:ext uri="{FF2B5EF4-FFF2-40B4-BE49-F238E27FC236}">
                <a16:creationId xmlns:a16="http://schemas.microsoft.com/office/drawing/2014/main" id="{844AF469-78FB-4790-928C-74E4D7B67D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C4049"/>
        </a:solidFill>
        <a:effectLst/>
      </p:bgPr>
    </p:bg>
    <p:spTree>
      <p:nvGrpSpPr>
        <p:cNvPr id="1" name=""/>
        <p:cNvGrpSpPr/>
        <p:nvPr/>
      </p:nvGrpSpPr>
      <p:grpSpPr>
        <a:xfrm>
          <a:off x="0" y="0"/>
          <a:ext cx="0" cy="0"/>
          <a:chOff x="0" y="0"/>
          <a:chExt cx="0" cy="0"/>
        </a:xfrm>
      </p:grpSpPr>
      <p:grpSp>
        <p:nvGrpSpPr>
          <p:cNvPr id="2" name="Group 2"/>
          <p:cNvGrpSpPr/>
          <p:nvPr/>
        </p:nvGrpSpPr>
        <p:grpSpPr>
          <a:xfrm>
            <a:off x="-19050" y="8309245"/>
            <a:ext cx="18550745" cy="2003799"/>
            <a:chOff x="0" y="0"/>
            <a:chExt cx="6767362" cy="730991"/>
          </a:xfrm>
        </p:grpSpPr>
        <p:sp>
          <p:nvSpPr>
            <p:cNvPr id="3" name="Freeform 3"/>
            <p:cNvSpPr/>
            <p:nvPr/>
          </p:nvSpPr>
          <p:spPr>
            <a:xfrm>
              <a:off x="0" y="0"/>
              <a:ext cx="6767362" cy="730991"/>
            </a:xfrm>
            <a:custGeom>
              <a:avLst/>
              <a:gdLst/>
              <a:ahLst/>
              <a:cxnLst/>
              <a:rect l="l" t="t" r="r" b="b"/>
              <a:pathLst>
                <a:path w="6767362" h="730991">
                  <a:moveTo>
                    <a:pt x="0" y="0"/>
                  </a:moveTo>
                  <a:lnTo>
                    <a:pt x="6767362" y="0"/>
                  </a:lnTo>
                  <a:lnTo>
                    <a:pt x="6767362" y="730991"/>
                  </a:lnTo>
                  <a:lnTo>
                    <a:pt x="0" y="730991"/>
                  </a:lnTo>
                  <a:close/>
                </a:path>
              </a:pathLst>
            </a:custGeom>
            <a:solidFill>
              <a:srgbClr val="FFFFFF"/>
            </a:solidFill>
          </p:spPr>
        </p:sp>
      </p:grpSp>
      <p:sp>
        <p:nvSpPr>
          <p:cNvPr id="5" name="AutoShape 5"/>
          <p:cNvSpPr/>
          <p:nvPr/>
        </p:nvSpPr>
        <p:spPr>
          <a:xfrm>
            <a:off x="-310572" y="10248900"/>
            <a:ext cx="18560472" cy="0"/>
          </a:xfrm>
          <a:prstGeom prst="line">
            <a:avLst/>
          </a:prstGeom>
          <a:ln w="38100" cap="rnd">
            <a:solidFill>
              <a:srgbClr val="030303"/>
            </a:solidFill>
            <a:prstDash val="solid"/>
            <a:headEnd type="none" w="sm" len="sm"/>
            <a:tailEnd type="none" w="sm" len="sm"/>
          </a:ln>
        </p:spPr>
      </p:sp>
      <p:sp>
        <p:nvSpPr>
          <p:cNvPr id="6" name="AutoShape 6"/>
          <p:cNvSpPr/>
          <p:nvPr/>
        </p:nvSpPr>
        <p:spPr>
          <a:xfrm>
            <a:off x="4000500" y="0"/>
            <a:ext cx="10287000"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13003591" y="5265359"/>
            <a:ext cx="10530718" cy="0"/>
          </a:xfrm>
          <a:prstGeom prst="line">
            <a:avLst/>
          </a:prstGeom>
          <a:ln w="38100" cap="rnd">
            <a:solidFill>
              <a:srgbClr val="030303"/>
            </a:solidFill>
            <a:prstDash val="solid"/>
            <a:headEnd type="none" w="sm" len="sm"/>
            <a:tailEnd type="none" w="sm" len="sm"/>
          </a:ln>
        </p:spPr>
      </p:sp>
      <p:sp>
        <p:nvSpPr>
          <p:cNvPr id="8" name="AutoShape 8"/>
          <p:cNvSpPr/>
          <p:nvPr/>
        </p:nvSpPr>
        <p:spPr>
          <a:xfrm rot="5400000">
            <a:off x="-5265359" y="5284409"/>
            <a:ext cx="10530718" cy="0"/>
          </a:xfrm>
          <a:prstGeom prst="line">
            <a:avLst/>
          </a:prstGeom>
          <a:ln w="38100" cap="rnd">
            <a:solidFill>
              <a:srgbClr val="030303"/>
            </a:solidFill>
            <a:prstDash val="solid"/>
            <a:headEnd type="none" w="sm" len="sm"/>
            <a:tailEnd type="none" w="sm" len="sm"/>
          </a:ln>
        </p:spPr>
      </p:sp>
      <p:pic>
        <p:nvPicPr>
          <p:cNvPr id="9" name="Picture 9"/>
          <p:cNvPicPr>
            <a:picLocks noChangeAspect="1"/>
          </p:cNvPicPr>
          <p:nvPr/>
        </p:nvPicPr>
        <p:blipFill>
          <a:blip r:embed="rId3"/>
          <a:srcRect t="1109" b="1109"/>
          <a:stretch>
            <a:fillRect/>
          </a:stretch>
        </p:blipFill>
        <p:spPr>
          <a:xfrm>
            <a:off x="4891003" y="1180660"/>
            <a:ext cx="8157321" cy="5739207"/>
          </a:xfrm>
          <a:prstGeom prst="rect">
            <a:avLst/>
          </a:prstGeom>
        </p:spPr>
      </p:pic>
      <p:sp>
        <p:nvSpPr>
          <p:cNvPr id="11" name="TextBox 11"/>
          <p:cNvSpPr txBox="1"/>
          <p:nvPr/>
        </p:nvSpPr>
        <p:spPr>
          <a:xfrm>
            <a:off x="7820967" y="8878320"/>
            <a:ext cx="8771369" cy="645661"/>
          </a:xfrm>
          <a:prstGeom prst="rect">
            <a:avLst/>
          </a:prstGeom>
        </p:spPr>
        <p:txBody>
          <a:bodyPr lIns="0" tIns="0" rIns="0" bIns="0" rtlCol="0" anchor="t">
            <a:spAutoFit/>
          </a:bodyPr>
          <a:lstStyle/>
          <a:p>
            <a:pPr algn="ctr">
              <a:lnSpc>
                <a:spcPts val="5478"/>
              </a:lnSpc>
            </a:pPr>
            <a:r>
              <a:rPr lang="en-US" sz="3489" spc="495">
                <a:solidFill>
                  <a:srgbClr val="000000"/>
                </a:solidFill>
                <a:latin typeface="League Spartan"/>
              </a:rPr>
              <a:t>FOCUS ON PREVENTION</a:t>
            </a:r>
          </a:p>
        </p:txBody>
      </p:sp>
      <p:sp>
        <p:nvSpPr>
          <p:cNvPr id="12" name="TextBox 12"/>
          <p:cNvSpPr txBox="1"/>
          <p:nvPr/>
        </p:nvSpPr>
        <p:spPr>
          <a:xfrm>
            <a:off x="583231" y="7186566"/>
            <a:ext cx="17121539" cy="815339"/>
          </a:xfrm>
          <a:prstGeom prst="rect">
            <a:avLst/>
          </a:prstGeom>
        </p:spPr>
        <p:txBody>
          <a:bodyPr lIns="0" tIns="0" rIns="0" bIns="0" rtlCol="0" anchor="t">
            <a:spAutoFit/>
          </a:bodyPr>
          <a:lstStyle/>
          <a:p>
            <a:pPr algn="ctr">
              <a:lnSpc>
                <a:spcPts val="3360"/>
              </a:lnSpc>
            </a:pPr>
            <a:r>
              <a:rPr lang="en-US" sz="2400">
                <a:solidFill>
                  <a:srgbClr val="FFFFFF"/>
                </a:solidFill>
                <a:latin typeface="Open Sans Bold"/>
              </a:rPr>
              <a:t>Marijuana concentrates are often referred to as 710 (the word "OIL" flipped and spelled backwards), wax, ear wax, honey oil, “budder,” butane hash oil, butane honey oil (BHO), shatter, dabs (dabbing), black glass, and errl. </a:t>
            </a:r>
          </a:p>
        </p:txBody>
      </p:sp>
      <p:sp>
        <p:nvSpPr>
          <p:cNvPr id="13" name="TextBox 13"/>
          <p:cNvSpPr txBox="1"/>
          <p:nvPr/>
        </p:nvSpPr>
        <p:spPr>
          <a:xfrm>
            <a:off x="3075727" y="306100"/>
            <a:ext cx="12136546" cy="722600"/>
          </a:xfrm>
          <a:prstGeom prst="rect">
            <a:avLst/>
          </a:prstGeom>
        </p:spPr>
        <p:txBody>
          <a:bodyPr lIns="0" tIns="0" rIns="0" bIns="0" rtlCol="0" anchor="t">
            <a:spAutoFit/>
          </a:bodyPr>
          <a:lstStyle/>
          <a:p>
            <a:pPr algn="ctr">
              <a:lnSpc>
                <a:spcPts val="6090"/>
              </a:lnSpc>
              <a:spcBef>
                <a:spcPct val="0"/>
              </a:spcBef>
            </a:pPr>
            <a:r>
              <a:rPr lang="en-US" sz="3879" spc="143">
                <a:solidFill>
                  <a:srgbClr val="FFFFFF"/>
                </a:solidFill>
                <a:latin typeface="League Spartan"/>
              </a:rPr>
              <a:t>NOT "JUST A PLANT" ANYMORE...</a:t>
            </a:r>
          </a:p>
        </p:txBody>
      </p:sp>
      <p:pic>
        <p:nvPicPr>
          <p:cNvPr id="14" name="Picture 13">
            <a:extLst>
              <a:ext uri="{FF2B5EF4-FFF2-40B4-BE49-F238E27FC236}">
                <a16:creationId xmlns:a16="http://schemas.microsoft.com/office/drawing/2014/main" id="{798A8F4C-CD28-84E4-AFE2-95A16FD2F1E5}"/>
              </a:ext>
            </a:extLst>
          </p:cNvPr>
          <p:cNvPicPr>
            <a:picLocks noChangeAspect="1"/>
          </p:cNvPicPr>
          <p:nvPr/>
        </p:nvPicPr>
        <p:blipFill>
          <a:blip r:embed="rId4"/>
          <a:stretch>
            <a:fillRect/>
          </a:stretch>
        </p:blipFill>
        <p:spPr>
          <a:xfrm>
            <a:off x="1278196" y="8398343"/>
            <a:ext cx="2316681" cy="1621677"/>
          </a:xfrm>
          <a:prstGeom prst="rect">
            <a:avLst/>
          </a:prstGeom>
        </p:spPr>
      </p:pic>
      <p:sp>
        <p:nvSpPr>
          <p:cNvPr id="4" name="Slide Number Placeholder 3">
            <a:extLst>
              <a:ext uri="{FF2B5EF4-FFF2-40B4-BE49-F238E27FC236}">
                <a16:creationId xmlns:a16="http://schemas.microsoft.com/office/drawing/2014/main" id="{B7B00BFC-D478-4FAD-BD0E-FB87FBED371D}"/>
              </a:ext>
            </a:extLst>
          </p:cNvPr>
          <p:cNvSpPr>
            <a:spLocks noGrp="1"/>
          </p:cNvSpPr>
          <p:nvPr>
            <p:ph type="sldNum" sz="quarter" idx="12"/>
          </p:nvPr>
        </p:nvSpPr>
        <p:spPr/>
        <p:txBody>
          <a:bodyPr/>
          <a:lstStyle/>
          <a:p>
            <a:fld id="{B6F15528-21DE-4FAA-801E-634DDDAF4B2B}" type="slidenum">
              <a:rPr lang="en-US" smtClean="0"/>
              <a:pPr/>
              <a:t>7</a:t>
            </a:fld>
            <a:endParaRPr lang="en-US"/>
          </a:p>
        </p:txBody>
      </p:sp>
      <p:pic>
        <p:nvPicPr>
          <p:cNvPr id="15" name="Picture 3" descr="FSBC LOGO">
            <a:extLst>
              <a:ext uri="{FF2B5EF4-FFF2-40B4-BE49-F238E27FC236}">
                <a16:creationId xmlns:a16="http://schemas.microsoft.com/office/drawing/2014/main" id="{D6B1BFA8-D774-4523-BCF0-EF9AFF64BA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7466"/>
        </a:solidFill>
        <a:effectLst/>
      </p:bgPr>
    </p:bg>
    <p:spTree>
      <p:nvGrpSpPr>
        <p:cNvPr id="1" name=""/>
        <p:cNvGrpSpPr/>
        <p:nvPr/>
      </p:nvGrpSpPr>
      <p:grpSpPr>
        <a:xfrm>
          <a:off x="0" y="0"/>
          <a:ext cx="0" cy="0"/>
          <a:chOff x="0" y="0"/>
          <a:chExt cx="0" cy="0"/>
        </a:xfrm>
      </p:grpSpPr>
      <p:grpSp>
        <p:nvGrpSpPr>
          <p:cNvPr id="2" name="Group 2"/>
          <p:cNvGrpSpPr/>
          <p:nvPr/>
        </p:nvGrpSpPr>
        <p:grpSpPr>
          <a:xfrm>
            <a:off x="38100" y="8213271"/>
            <a:ext cx="18268950" cy="2175973"/>
            <a:chOff x="0" y="0"/>
            <a:chExt cx="6664562" cy="793801"/>
          </a:xfrm>
        </p:grpSpPr>
        <p:sp>
          <p:nvSpPr>
            <p:cNvPr id="3" name="Freeform 3"/>
            <p:cNvSpPr/>
            <p:nvPr/>
          </p:nvSpPr>
          <p:spPr>
            <a:xfrm>
              <a:off x="0" y="0"/>
              <a:ext cx="6664562" cy="793801"/>
            </a:xfrm>
            <a:custGeom>
              <a:avLst/>
              <a:gdLst/>
              <a:ahLst/>
              <a:cxnLst/>
              <a:rect l="l" t="t" r="r" b="b"/>
              <a:pathLst>
                <a:path w="6664562" h="793801">
                  <a:moveTo>
                    <a:pt x="0" y="0"/>
                  </a:moveTo>
                  <a:lnTo>
                    <a:pt x="6664562" y="0"/>
                  </a:lnTo>
                  <a:lnTo>
                    <a:pt x="6664562" y="793801"/>
                  </a:lnTo>
                  <a:lnTo>
                    <a:pt x="0" y="793801"/>
                  </a:lnTo>
                  <a:close/>
                </a:path>
              </a:pathLst>
            </a:custGeom>
            <a:solidFill>
              <a:srgbClr val="FFFFFF"/>
            </a:solidFill>
          </p:spPr>
        </p:sp>
      </p:grpSp>
      <p:sp>
        <p:nvSpPr>
          <p:cNvPr id="5" name="AutoShape 5"/>
          <p:cNvSpPr/>
          <p:nvPr/>
        </p:nvSpPr>
        <p:spPr>
          <a:xfrm>
            <a:off x="0" y="10248900"/>
            <a:ext cx="18307050" cy="0"/>
          </a:xfrm>
          <a:prstGeom prst="line">
            <a:avLst/>
          </a:prstGeom>
          <a:ln w="38100" cap="rnd">
            <a:solidFill>
              <a:srgbClr val="030303"/>
            </a:solidFill>
            <a:prstDash val="solid"/>
            <a:headEnd type="none" w="sm" len="sm"/>
            <a:tailEnd type="none" w="sm" len="sm"/>
          </a:ln>
        </p:spPr>
      </p:sp>
      <p:sp>
        <p:nvSpPr>
          <p:cNvPr id="6" name="AutoShape 6"/>
          <p:cNvSpPr/>
          <p:nvPr/>
        </p:nvSpPr>
        <p:spPr>
          <a:xfrm>
            <a:off x="4000500" y="0"/>
            <a:ext cx="10287000"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13003591" y="5284409"/>
            <a:ext cx="10530718" cy="0"/>
          </a:xfrm>
          <a:prstGeom prst="line">
            <a:avLst/>
          </a:prstGeom>
          <a:ln w="38100" cap="rnd">
            <a:solidFill>
              <a:srgbClr val="030303"/>
            </a:solidFill>
            <a:prstDash val="solid"/>
            <a:headEnd type="none" w="sm" len="sm"/>
            <a:tailEnd type="none" w="sm" len="sm"/>
          </a:ln>
        </p:spPr>
      </p:sp>
      <p:sp>
        <p:nvSpPr>
          <p:cNvPr id="8" name="AutoShape 8"/>
          <p:cNvSpPr/>
          <p:nvPr/>
        </p:nvSpPr>
        <p:spPr>
          <a:xfrm rot="5400000">
            <a:off x="-5246309" y="5124450"/>
            <a:ext cx="10530718" cy="0"/>
          </a:xfrm>
          <a:prstGeom prst="line">
            <a:avLst/>
          </a:prstGeom>
          <a:ln w="38100" cap="rnd">
            <a:solidFill>
              <a:srgbClr val="030303"/>
            </a:solidFill>
            <a:prstDash val="solid"/>
            <a:headEnd type="none" w="sm" len="sm"/>
            <a:tailEnd type="none" w="sm" len="sm"/>
          </a:ln>
        </p:spPr>
      </p:sp>
      <p:pic>
        <p:nvPicPr>
          <p:cNvPr id="9" name="Picture 9"/>
          <p:cNvPicPr>
            <a:picLocks noChangeAspect="1"/>
          </p:cNvPicPr>
          <p:nvPr/>
        </p:nvPicPr>
        <p:blipFill>
          <a:blip r:embed="rId3"/>
          <a:srcRect l="2887" t="4396" r="862"/>
          <a:stretch>
            <a:fillRect/>
          </a:stretch>
        </p:blipFill>
        <p:spPr>
          <a:xfrm>
            <a:off x="1727842" y="1801945"/>
            <a:ext cx="14199894" cy="4975456"/>
          </a:xfrm>
          <a:prstGeom prst="rect">
            <a:avLst/>
          </a:prstGeom>
        </p:spPr>
      </p:pic>
      <p:sp>
        <p:nvSpPr>
          <p:cNvPr id="11" name="TextBox 11"/>
          <p:cNvSpPr txBox="1"/>
          <p:nvPr/>
        </p:nvSpPr>
        <p:spPr>
          <a:xfrm>
            <a:off x="7446489" y="8861619"/>
            <a:ext cx="8771369" cy="669537"/>
          </a:xfrm>
          <a:prstGeom prst="rect">
            <a:avLst/>
          </a:prstGeom>
        </p:spPr>
        <p:txBody>
          <a:bodyPr lIns="0" tIns="0" rIns="0" bIns="0" rtlCol="0" anchor="t">
            <a:spAutoFit/>
          </a:bodyPr>
          <a:lstStyle/>
          <a:p>
            <a:pPr algn="ctr">
              <a:lnSpc>
                <a:spcPts val="5635"/>
              </a:lnSpc>
            </a:pPr>
            <a:r>
              <a:rPr lang="en-US" sz="3589" spc="509">
                <a:solidFill>
                  <a:srgbClr val="3E4044"/>
                </a:solidFill>
                <a:latin typeface="League Spartan"/>
              </a:rPr>
              <a:t>FOCUS ON PREVENTION</a:t>
            </a:r>
          </a:p>
        </p:txBody>
      </p:sp>
      <p:sp>
        <p:nvSpPr>
          <p:cNvPr id="12" name="TextBox 12"/>
          <p:cNvSpPr txBox="1"/>
          <p:nvPr/>
        </p:nvSpPr>
        <p:spPr>
          <a:xfrm>
            <a:off x="584556" y="7082202"/>
            <a:ext cx="17118888" cy="1301476"/>
          </a:xfrm>
          <a:prstGeom prst="rect">
            <a:avLst/>
          </a:prstGeom>
        </p:spPr>
        <p:txBody>
          <a:bodyPr lIns="0" tIns="0" rIns="0" bIns="0" rtlCol="0" anchor="t">
            <a:spAutoFit/>
          </a:bodyPr>
          <a:lstStyle/>
          <a:p>
            <a:pPr algn="ctr">
              <a:lnSpc>
                <a:spcPts val="3780"/>
              </a:lnSpc>
            </a:pPr>
            <a:r>
              <a:rPr lang="en-US" sz="2700">
                <a:solidFill>
                  <a:srgbClr val="FFFFFF"/>
                </a:solidFill>
                <a:latin typeface="Open Sans Bold"/>
              </a:rPr>
              <a:t>The effects of K2/SPICE can be unpredictable and in some cases, severe or even life-threatening. </a:t>
            </a:r>
          </a:p>
          <a:p>
            <a:pPr algn="ctr">
              <a:lnSpc>
                <a:spcPts val="1120"/>
              </a:lnSpc>
            </a:pPr>
            <a:endParaRPr lang="en-US" sz="2700">
              <a:solidFill>
                <a:srgbClr val="FFFFFF"/>
              </a:solidFill>
              <a:latin typeface="Open Sans Bold"/>
            </a:endParaRPr>
          </a:p>
          <a:p>
            <a:pPr algn="r">
              <a:lnSpc>
                <a:spcPts val="2800"/>
              </a:lnSpc>
            </a:pPr>
            <a:r>
              <a:rPr lang="en-US" sz="2000">
                <a:solidFill>
                  <a:srgbClr val="FFFFFF"/>
                </a:solidFill>
                <a:latin typeface="Open Sans Bold Italics"/>
              </a:rPr>
              <a:t>(NIH)</a:t>
            </a:r>
          </a:p>
          <a:p>
            <a:pPr algn="ctr">
              <a:lnSpc>
                <a:spcPts val="2800"/>
              </a:lnSpc>
            </a:pPr>
            <a:endParaRPr lang="en-US" sz="2000">
              <a:solidFill>
                <a:srgbClr val="FFFFFF"/>
              </a:solidFill>
              <a:latin typeface="Open Sans Bold Italics"/>
            </a:endParaRPr>
          </a:p>
        </p:txBody>
      </p:sp>
      <p:sp>
        <p:nvSpPr>
          <p:cNvPr id="13" name="TextBox 13"/>
          <p:cNvSpPr txBox="1"/>
          <p:nvPr/>
        </p:nvSpPr>
        <p:spPr>
          <a:xfrm>
            <a:off x="3040158" y="425929"/>
            <a:ext cx="12207685" cy="1014067"/>
          </a:xfrm>
          <a:prstGeom prst="rect">
            <a:avLst/>
          </a:prstGeom>
        </p:spPr>
        <p:txBody>
          <a:bodyPr lIns="0" tIns="0" rIns="0" bIns="0" rtlCol="0" anchor="t">
            <a:spAutoFit/>
          </a:bodyPr>
          <a:lstStyle/>
          <a:p>
            <a:pPr algn="ctr">
              <a:lnSpc>
                <a:spcPts val="8444"/>
              </a:lnSpc>
              <a:spcBef>
                <a:spcPct val="0"/>
              </a:spcBef>
            </a:pPr>
            <a:r>
              <a:rPr lang="en-US" sz="5378" spc="199">
                <a:solidFill>
                  <a:srgbClr val="FFFFFF"/>
                </a:solidFill>
                <a:latin typeface="Lovelo"/>
              </a:rPr>
              <a:t>k2/spice is </a:t>
            </a:r>
            <a:r>
              <a:rPr lang="en-US" sz="5378" spc="199">
                <a:solidFill>
                  <a:srgbClr val="FF1616"/>
                </a:solidFill>
                <a:latin typeface="Lovelo"/>
              </a:rPr>
              <a:t>NOT</a:t>
            </a:r>
            <a:r>
              <a:rPr lang="en-US" sz="5378" spc="199">
                <a:solidFill>
                  <a:srgbClr val="FFFFFF"/>
                </a:solidFill>
                <a:latin typeface="Lovelo"/>
              </a:rPr>
              <a:t> marijuana</a:t>
            </a:r>
          </a:p>
        </p:txBody>
      </p:sp>
      <p:pic>
        <p:nvPicPr>
          <p:cNvPr id="14" name="Picture 13">
            <a:extLst>
              <a:ext uri="{FF2B5EF4-FFF2-40B4-BE49-F238E27FC236}">
                <a16:creationId xmlns:a16="http://schemas.microsoft.com/office/drawing/2014/main" id="{E63B29A0-A665-A4DB-9CCB-143AB9C55437}"/>
              </a:ext>
            </a:extLst>
          </p:cNvPr>
          <p:cNvPicPr>
            <a:picLocks noChangeAspect="1"/>
          </p:cNvPicPr>
          <p:nvPr/>
        </p:nvPicPr>
        <p:blipFill>
          <a:blip r:embed="rId4"/>
          <a:stretch>
            <a:fillRect/>
          </a:stretch>
        </p:blipFill>
        <p:spPr>
          <a:xfrm>
            <a:off x="911801" y="8470627"/>
            <a:ext cx="2316681" cy="1621677"/>
          </a:xfrm>
          <a:prstGeom prst="rect">
            <a:avLst/>
          </a:prstGeom>
        </p:spPr>
      </p:pic>
      <p:sp>
        <p:nvSpPr>
          <p:cNvPr id="4" name="Slide Number Placeholder 3">
            <a:extLst>
              <a:ext uri="{FF2B5EF4-FFF2-40B4-BE49-F238E27FC236}">
                <a16:creationId xmlns:a16="http://schemas.microsoft.com/office/drawing/2014/main" id="{8E4DBF43-217A-4D3C-838E-A640F18CBDAE}"/>
              </a:ext>
            </a:extLst>
          </p:cNvPr>
          <p:cNvSpPr>
            <a:spLocks noGrp="1"/>
          </p:cNvSpPr>
          <p:nvPr>
            <p:ph type="sldNum" sz="quarter" idx="12"/>
          </p:nvPr>
        </p:nvSpPr>
        <p:spPr/>
        <p:txBody>
          <a:bodyPr/>
          <a:lstStyle/>
          <a:p>
            <a:fld id="{B6F15528-21DE-4FAA-801E-634DDDAF4B2B}" type="slidenum">
              <a:rPr lang="en-US" smtClean="0"/>
              <a:pPr/>
              <a:t>8</a:t>
            </a:fld>
            <a:endParaRPr lang="en-US"/>
          </a:p>
        </p:txBody>
      </p:sp>
      <p:pic>
        <p:nvPicPr>
          <p:cNvPr id="15" name="Picture 3" descr="FSBC LOGO">
            <a:extLst>
              <a:ext uri="{FF2B5EF4-FFF2-40B4-BE49-F238E27FC236}">
                <a16:creationId xmlns:a16="http://schemas.microsoft.com/office/drawing/2014/main" id="{DCE13612-F419-4341-BCD7-8788BAD2DF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9074" b="9074"/>
          <a:stretch>
            <a:fillRect/>
          </a:stretch>
        </p:blipFill>
        <p:spPr>
          <a:xfrm>
            <a:off x="0" y="0"/>
            <a:ext cx="18288000" cy="10287000"/>
          </a:xfrm>
          <a:prstGeom prst="rect">
            <a:avLst/>
          </a:prstGeom>
        </p:spPr>
      </p:pic>
      <p:grpSp>
        <p:nvGrpSpPr>
          <p:cNvPr id="3" name="Group 3"/>
          <p:cNvGrpSpPr/>
          <p:nvPr/>
        </p:nvGrpSpPr>
        <p:grpSpPr>
          <a:xfrm>
            <a:off x="38100" y="8333175"/>
            <a:ext cx="18249900" cy="1915725"/>
            <a:chOff x="0" y="0"/>
            <a:chExt cx="6657613" cy="698862"/>
          </a:xfrm>
        </p:grpSpPr>
        <p:sp>
          <p:nvSpPr>
            <p:cNvPr id="4" name="Freeform 4"/>
            <p:cNvSpPr/>
            <p:nvPr/>
          </p:nvSpPr>
          <p:spPr>
            <a:xfrm>
              <a:off x="0" y="0"/>
              <a:ext cx="6657613" cy="698862"/>
            </a:xfrm>
            <a:custGeom>
              <a:avLst/>
              <a:gdLst/>
              <a:ahLst/>
              <a:cxnLst/>
              <a:rect l="l" t="t" r="r" b="b"/>
              <a:pathLst>
                <a:path w="6657613" h="698862">
                  <a:moveTo>
                    <a:pt x="0" y="0"/>
                  </a:moveTo>
                  <a:lnTo>
                    <a:pt x="6657613" y="0"/>
                  </a:lnTo>
                  <a:lnTo>
                    <a:pt x="6657613" y="698862"/>
                  </a:lnTo>
                  <a:lnTo>
                    <a:pt x="0" y="698862"/>
                  </a:lnTo>
                  <a:close/>
                </a:path>
              </a:pathLst>
            </a:custGeom>
            <a:solidFill>
              <a:srgbClr val="FFFFFF"/>
            </a:solidFill>
          </p:spPr>
        </p:sp>
      </p:grpSp>
      <p:sp>
        <p:nvSpPr>
          <p:cNvPr id="5" name="AutoShape 5"/>
          <p:cNvSpPr/>
          <p:nvPr/>
        </p:nvSpPr>
        <p:spPr>
          <a:xfrm>
            <a:off x="0" y="10248900"/>
            <a:ext cx="18515318" cy="0"/>
          </a:xfrm>
          <a:prstGeom prst="line">
            <a:avLst/>
          </a:prstGeom>
          <a:ln w="38100" cap="rnd">
            <a:solidFill>
              <a:srgbClr val="030303"/>
            </a:solidFill>
            <a:prstDash val="solid"/>
            <a:headEnd type="none" w="sm" len="sm"/>
            <a:tailEnd type="none" w="sm" len="sm"/>
          </a:ln>
        </p:spPr>
      </p:sp>
      <p:sp>
        <p:nvSpPr>
          <p:cNvPr id="6" name="AutoShape 6"/>
          <p:cNvSpPr/>
          <p:nvPr/>
        </p:nvSpPr>
        <p:spPr>
          <a:xfrm>
            <a:off x="0" y="0"/>
            <a:ext cx="18288000" cy="0"/>
          </a:xfrm>
          <a:prstGeom prst="line">
            <a:avLst/>
          </a:prstGeom>
          <a:ln w="38100" cap="rnd">
            <a:solidFill>
              <a:srgbClr val="030303"/>
            </a:solidFill>
            <a:prstDash val="solid"/>
            <a:headEnd type="none" w="sm" len="sm"/>
            <a:tailEnd type="none" w="sm" len="sm"/>
          </a:ln>
        </p:spPr>
      </p:sp>
      <p:sp>
        <p:nvSpPr>
          <p:cNvPr id="7" name="AutoShape 7"/>
          <p:cNvSpPr/>
          <p:nvPr/>
        </p:nvSpPr>
        <p:spPr>
          <a:xfrm rot="5400000">
            <a:off x="13003591" y="5284409"/>
            <a:ext cx="10530718" cy="0"/>
          </a:xfrm>
          <a:prstGeom prst="line">
            <a:avLst/>
          </a:prstGeom>
          <a:ln w="38100" cap="rnd">
            <a:solidFill>
              <a:srgbClr val="030303"/>
            </a:solidFill>
            <a:prstDash val="solid"/>
            <a:headEnd type="none" w="sm" len="sm"/>
            <a:tailEnd type="none" w="sm" len="sm"/>
          </a:ln>
        </p:spPr>
      </p:sp>
      <p:grpSp>
        <p:nvGrpSpPr>
          <p:cNvPr id="8" name="Group 8"/>
          <p:cNvGrpSpPr/>
          <p:nvPr/>
        </p:nvGrpSpPr>
        <p:grpSpPr>
          <a:xfrm>
            <a:off x="38100" y="7946260"/>
            <a:ext cx="18334984" cy="2359788"/>
            <a:chOff x="0" y="0"/>
            <a:chExt cx="4828967" cy="859193"/>
          </a:xfrm>
        </p:grpSpPr>
        <p:sp>
          <p:nvSpPr>
            <p:cNvPr id="9" name="Freeform 9"/>
            <p:cNvSpPr/>
            <p:nvPr/>
          </p:nvSpPr>
          <p:spPr>
            <a:xfrm>
              <a:off x="0" y="0"/>
              <a:ext cx="4828967" cy="859193"/>
            </a:xfrm>
            <a:custGeom>
              <a:avLst/>
              <a:gdLst/>
              <a:ahLst/>
              <a:cxnLst/>
              <a:rect l="l" t="t" r="r" b="b"/>
              <a:pathLst>
                <a:path w="4828967" h="859193">
                  <a:moveTo>
                    <a:pt x="0" y="0"/>
                  </a:moveTo>
                  <a:lnTo>
                    <a:pt x="4828967" y="0"/>
                  </a:lnTo>
                  <a:lnTo>
                    <a:pt x="4828967" y="859193"/>
                  </a:lnTo>
                  <a:lnTo>
                    <a:pt x="0" y="859193"/>
                  </a:lnTo>
                  <a:close/>
                </a:path>
              </a:pathLst>
            </a:custGeom>
            <a:solidFill>
              <a:srgbClr val="3E4044"/>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3289"/>
                </a:lnSpc>
              </a:pPr>
              <a:endParaRPr/>
            </a:p>
          </p:txBody>
        </p:sp>
      </p:grpSp>
      <p:sp>
        <p:nvSpPr>
          <p:cNvPr id="12" name="AutoShape 12"/>
          <p:cNvSpPr/>
          <p:nvPr/>
        </p:nvSpPr>
        <p:spPr>
          <a:xfrm rot="5400000">
            <a:off x="-5246309" y="5246309"/>
            <a:ext cx="10530718" cy="0"/>
          </a:xfrm>
          <a:prstGeom prst="line">
            <a:avLst/>
          </a:prstGeom>
          <a:ln w="38100" cap="rnd">
            <a:solidFill>
              <a:srgbClr val="030303"/>
            </a:solidFill>
            <a:prstDash val="solid"/>
            <a:headEnd type="none" w="sm" len="sm"/>
            <a:tailEnd type="none" w="sm" len="sm"/>
          </a:ln>
        </p:spPr>
      </p:sp>
      <p:grpSp>
        <p:nvGrpSpPr>
          <p:cNvPr id="13" name="Group 13"/>
          <p:cNvGrpSpPr/>
          <p:nvPr/>
        </p:nvGrpSpPr>
        <p:grpSpPr>
          <a:xfrm>
            <a:off x="5157198" y="0"/>
            <a:ext cx="13092702" cy="8161593"/>
            <a:chOff x="0" y="0"/>
            <a:chExt cx="17456936" cy="10882124"/>
          </a:xfrm>
        </p:grpSpPr>
        <p:pic>
          <p:nvPicPr>
            <p:cNvPr id="14" name="Picture 14"/>
            <p:cNvPicPr>
              <a:picLocks noChangeAspect="1"/>
            </p:cNvPicPr>
            <p:nvPr/>
          </p:nvPicPr>
          <p:blipFill>
            <a:blip r:embed="rId4"/>
            <a:srcRect/>
            <a:stretch>
              <a:fillRect/>
            </a:stretch>
          </p:blipFill>
          <p:spPr>
            <a:xfrm>
              <a:off x="0" y="0"/>
              <a:ext cx="17456936" cy="10566474"/>
            </a:xfrm>
            <a:prstGeom prst="rect">
              <a:avLst/>
            </a:prstGeom>
          </p:spPr>
        </p:pic>
        <p:sp>
          <p:nvSpPr>
            <p:cNvPr id="15" name="TextBox 15"/>
            <p:cNvSpPr txBox="1"/>
            <p:nvPr/>
          </p:nvSpPr>
          <p:spPr>
            <a:xfrm>
              <a:off x="15598953" y="9624974"/>
              <a:ext cx="1857982" cy="1257150"/>
            </a:xfrm>
            <a:prstGeom prst="rect">
              <a:avLst/>
            </a:prstGeom>
          </p:spPr>
          <p:txBody>
            <a:bodyPr lIns="0" tIns="0" rIns="0" bIns="0" rtlCol="0" anchor="t">
              <a:spAutoFit/>
            </a:bodyPr>
            <a:lstStyle/>
            <a:p>
              <a:pPr algn="ctr">
                <a:lnSpc>
                  <a:spcPts val="3947"/>
                </a:lnSpc>
              </a:pPr>
              <a:r>
                <a:rPr lang="en-US" sz="2819">
                  <a:solidFill>
                    <a:srgbClr val="FFFFFF"/>
                  </a:solidFill>
                  <a:latin typeface="Open Sans Bold Italics"/>
                </a:rPr>
                <a:t>(NIH)</a:t>
              </a:r>
            </a:p>
            <a:p>
              <a:pPr algn="ctr">
                <a:lnSpc>
                  <a:spcPts val="3947"/>
                </a:lnSpc>
              </a:pPr>
              <a:endParaRPr lang="en-US" sz="2819">
                <a:solidFill>
                  <a:srgbClr val="FFFFFF"/>
                </a:solidFill>
                <a:latin typeface="Open Sans Bold Italics"/>
              </a:endParaRPr>
            </a:p>
          </p:txBody>
        </p:sp>
      </p:grpSp>
      <p:sp>
        <p:nvSpPr>
          <p:cNvPr id="17" name="TextBox 17"/>
          <p:cNvSpPr txBox="1"/>
          <p:nvPr/>
        </p:nvSpPr>
        <p:spPr>
          <a:xfrm>
            <a:off x="7791165" y="8681568"/>
            <a:ext cx="8771369" cy="683888"/>
          </a:xfrm>
          <a:prstGeom prst="rect">
            <a:avLst/>
          </a:prstGeom>
        </p:spPr>
        <p:txBody>
          <a:bodyPr lIns="0" tIns="0" rIns="0" bIns="0" rtlCol="0" anchor="t">
            <a:spAutoFit/>
          </a:bodyPr>
          <a:lstStyle/>
          <a:p>
            <a:pPr algn="ctr">
              <a:lnSpc>
                <a:spcPts val="5792"/>
              </a:lnSpc>
            </a:pPr>
            <a:r>
              <a:rPr lang="en-US" sz="3689" spc="523">
                <a:solidFill>
                  <a:srgbClr val="FFFFFF"/>
                </a:solidFill>
                <a:latin typeface="League Spartan"/>
              </a:rPr>
              <a:t>FOCUS ON PREVENTION</a:t>
            </a:r>
          </a:p>
        </p:txBody>
      </p:sp>
      <p:sp>
        <p:nvSpPr>
          <p:cNvPr id="18" name="TextBox 18"/>
          <p:cNvSpPr txBox="1"/>
          <p:nvPr/>
        </p:nvSpPr>
        <p:spPr>
          <a:xfrm>
            <a:off x="246685" y="2597360"/>
            <a:ext cx="4831674" cy="3547899"/>
          </a:xfrm>
          <a:prstGeom prst="rect">
            <a:avLst/>
          </a:prstGeom>
        </p:spPr>
        <p:txBody>
          <a:bodyPr lIns="0" tIns="0" rIns="0" bIns="0" rtlCol="0" anchor="t">
            <a:spAutoFit/>
          </a:bodyPr>
          <a:lstStyle/>
          <a:p>
            <a:pPr algn="ctr">
              <a:lnSpc>
                <a:spcPts val="4693"/>
              </a:lnSpc>
            </a:pPr>
            <a:r>
              <a:rPr lang="en-US" sz="3879" spc="143">
                <a:solidFill>
                  <a:srgbClr val="030303"/>
                </a:solidFill>
                <a:latin typeface="Lovelo"/>
              </a:rPr>
              <a:t>synthetic cannabinoids (k2/spice)</a:t>
            </a:r>
          </a:p>
          <a:p>
            <a:pPr algn="ctr">
              <a:lnSpc>
                <a:spcPts val="4693"/>
              </a:lnSpc>
            </a:pPr>
            <a:endParaRPr lang="en-US" sz="3879" spc="143">
              <a:solidFill>
                <a:srgbClr val="030303"/>
              </a:solidFill>
              <a:latin typeface="Lovelo"/>
            </a:endParaRPr>
          </a:p>
          <a:p>
            <a:pPr algn="ctr">
              <a:lnSpc>
                <a:spcPts val="4693"/>
              </a:lnSpc>
            </a:pPr>
            <a:r>
              <a:rPr lang="en-US" sz="3879" spc="143">
                <a:solidFill>
                  <a:srgbClr val="FF0000"/>
                </a:solidFill>
                <a:latin typeface="Lovelo"/>
              </a:rPr>
              <a:t>unpredictable danger</a:t>
            </a:r>
          </a:p>
        </p:txBody>
      </p:sp>
      <p:pic>
        <p:nvPicPr>
          <p:cNvPr id="19" name="Picture 18">
            <a:extLst>
              <a:ext uri="{FF2B5EF4-FFF2-40B4-BE49-F238E27FC236}">
                <a16:creationId xmlns:a16="http://schemas.microsoft.com/office/drawing/2014/main" id="{61434E88-8EA2-6DB8-9F03-A86A7F237D71}"/>
              </a:ext>
            </a:extLst>
          </p:cNvPr>
          <p:cNvPicPr>
            <a:picLocks noChangeAspect="1"/>
          </p:cNvPicPr>
          <p:nvPr/>
        </p:nvPicPr>
        <p:blipFill>
          <a:blip r:embed="rId5"/>
          <a:stretch>
            <a:fillRect/>
          </a:stretch>
        </p:blipFill>
        <p:spPr>
          <a:xfrm>
            <a:off x="1221087" y="8286742"/>
            <a:ext cx="2316681" cy="1621677"/>
          </a:xfrm>
          <a:prstGeom prst="rect">
            <a:avLst/>
          </a:prstGeom>
        </p:spPr>
      </p:pic>
      <p:sp>
        <p:nvSpPr>
          <p:cNvPr id="11" name="Slide Number Placeholder 10">
            <a:extLst>
              <a:ext uri="{FF2B5EF4-FFF2-40B4-BE49-F238E27FC236}">
                <a16:creationId xmlns:a16="http://schemas.microsoft.com/office/drawing/2014/main" id="{05AEB4F1-051A-4DFE-B383-A7DEE4E1547E}"/>
              </a:ext>
            </a:extLst>
          </p:cNvPr>
          <p:cNvSpPr>
            <a:spLocks noGrp="1"/>
          </p:cNvSpPr>
          <p:nvPr>
            <p:ph type="sldNum" sz="quarter" idx="12"/>
          </p:nvPr>
        </p:nvSpPr>
        <p:spPr/>
        <p:txBody>
          <a:bodyPr/>
          <a:lstStyle/>
          <a:p>
            <a:fld id="{B6F15528-21DE-4FAA-801E-634DDDAF4B2B}" type="slidenum">
              <a:rPr lang="en-US" smtClean="0"/>
              <a:pPr/>
              <a:t>9</a:t>
            </a:fld>
            <a:endParaRPr lang="en-US"/>
          </a:p>
        </p:txBody>
      </p:sp>
      <p:pic>
        <p:nvPicPr>
          <p:cNvPr id="20" name="Picture 3" descr="FSBC LOGO">
            <a:extLst>
              <a:ext uri="{FF2B5EF4-FFF2-40B4-BE49-F238E27FC236}">
                <a16:creationId xmlns:a16="http://schemas.microsoft.com/office/drawing/2014/main" id="{BC2228C8-520E-4571-9644-DA70B71548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19540"/>
          <a:stretch>
            <a:fillRect/>
          </a:stretch>
        </p:blipFill>
        <p:spPr bwMode="auto">
          <a:xfrm>
            <a:off x="16154400" y="8722684"/>
            <a:ext cx="1915914" cy="12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1082</Words>
  <Application>Microsoft Office PowerPoint</Application>
  <PresentationFormat>Custom</PresentationFormat>
  <Paragraphs>124</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Cannabis (Marijuana) is illegal for anyone under the age of 21 in NYS. It is also harmful. The teen brain is actively developing and continues to develop until around age 25.  Marijuana use during adolescence and young adulthood may harm the developing brain.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Marijuana Powerful Powerpoints  (Presentation (16:9))</dc:title>
  <dc:creator>Emily Shanahan</dc:creator>
  <cp:lastModifiedBy>Director2</cp:lastModifiedBy>
  <cp:revision>10</cp:revision>
  <dcterms:created xsi:type="dcterms:W3CDTF">2006-08-16T00:00:00Z</dcterms:created>
  <dcterms:modified xsi:type="dcterms:W3CDTF">2023-06-01T19:02:30Z</dcterms:modified>
  <dc:identifier>DAFFq8llZko</dc:identifier>
</cp:coreProperties>
</file>